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0" r:id="rId1"/>
  </p:sldMasterIdLst>
  <p:notesMasterIdLst>
    <p:notesMasterId r:id="rId4"/>
  </p:notesMasterIdLst>
  <p:handoutMasterIdLst>
    <p:handoutMasterId r:id="rId5"/>
  </p:handoutMasterIdLst>
  <p:sldIdLst>
    <p:sldId id="259" r:id="rId2"/>
    <p:sldId id="271" r:id="rId3"/>
  </p:sldIdLst>
  <p:sldSz cx="12192000" cy="16256000"/>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F709"/>
    <a:srgbClr val="33CC33"/>
    <a:srgbClr val="C0BE72"/>
    <a:srgbClr val="DCF9FE"/>
    <a:srgbClr val="F2F5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87F7B5-C2A6-4B96-A0F0-8AE3768B255C}" v="5" dt="2023-11-30T02:42:26.4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44" autoAdjust="0"/>
    <p:restoredTop sz="94660"/>
  </p:normalViewPr>
  <p:slideViewPr>
    <p:cSldViewPr snapToGrid="0">
      <p:cViewPr varScale="1">
        <p:scale>
          <a:sx n="37" d="100"/>
          <a:sy n="37" d="100"/>
        </p:scale>
        <p:origin x="28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B3E1876B-B46D-4D51-AD9A-4FAA2215814A}" type="datetimeFigureOut">
              <a:rPr kumimoji="1" lang="ja-JP" altLang="en-US" smtClean="0"/>
              <a:t>2023/12/15</a:t>
            </a:fld>
            <a:endParaRPr kumimoji="1" lang="ja-JP" altLang="en-US"/>
          </a:p>
        </p:txBody>
      </p:sp>
      <p:sp>
        <p:nvSpPr>
          <p:cNvPr id="4" name="フッター プレースホルダー 3"/>
          <p:cNvSpPr>
            <a:spLocks noGrp="1"/>
          </p:cNvSpPr>
          <p:nvPr>
            <p:ph type="ftr" sz="quarter" idx="2"/>
          </p:nvPr>
        </p:nvSpPr>
        <p:spPr>
          <a:xfrm>
            <a:off x="0" y="9374188"/>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4188"/>
            <a:ext cx="2919412" cy="495300"/>
          </a:xfrm>
          <a:prstGeom prst="rect">
            <a:avLst/>
          </a:prstGeom>
        </p:spPr>
        <p:txBody>
          <a:bodyPr vert="horz" lIns="91440" tIns="45720" rIns="91440" bIns="45720" rtlCol="0" anchor="b"/>
          <a:lstStyle>
            <a:lvl1pPr algn="r">
              <a:defRPr sz="1200"/>
            </a:lvl1pPr>
          </a:lstStyle>
          <a:p>
            <a:fld id="{DB4ED7E8-745D-4DE8-AF0F-5511644C04B1}" type="slidenum">
              <a:rPr kumimoji="1" lang="ja-JP" altLang="en-US" smtClean="0"/>
              <a:t>‹#›</a:t>
            </a:fld>
            <a:endParaRPr kumimoji="1" lang="ja-JP" altLang="en-US"/>
          </a:p>
        </p:txBody>
      </p:sp>
    </p:spTree>
    <p:extLst>
      <p:ext uri="{BB962C8B-B14F-4D97-AF65-F5344CB8AC3E}">
        <p14:creationId xmlns:p14="http://schemas.microsoft.com/office/powerpoint/2010/main" val="71000303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0513F9C-84D4-4160-A83D-E931469B2424}" type="datetimeFigureOut">
              <a:rPr kumimoji="1" lang="ja-JP" altLang="en-US" smtClean="0"/>
              <a:t>2023/12/15</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9800"/>
            <a:ext cx="5389563" cy="38862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188"/>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4188"/>
            <a:ext cx="2919412" cy="495300"/>
          </a:xfrm>
          <a:prstGeom prst="rect">
            <a:avLst/>
          </a:prstGeom>
        </p:spPr>
        <p:txBody>
          <a:bodyPr vert="horz" lIns="91440" tIns="45720" rIns="91440" bIns="45720" rtlCol="0" anchor="b"/>
          <a:lstStyle>
            <a:lvl1pPr algn="r">
              <a:defRPr sz="1200"/>
            </a:lvl1pPr>
          </a:lstStyle>
          <a:p>
            <a:fld id="{2698D523-719F-440E-A6BC-1E53DEA38E90}" type="slidenum">
              <a:rPr kumimoji="1" lang="ja-JP" altLang="en-US" smtClean="0"/>
              <a:t>‹#›</a:t>
            </a:fld>
            <a:endParaRPr kumimoji="1" lang="ja-JP" altLang="en-US"/>
          </a:p>
        </p:txBody>
      </p:sp>
    </p:spTree>
    <p:extLst>
      <p:ext uri="{BB962C8B-B14F-4D97-AF65-F5344CB8AC3E}">
        <p14:creationId xmlns:p14="http://schemas.microsoft.com/office/powerpoint/2010/main" val="112655169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599863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414449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2660416"/>
            <a:ext cx="9144000" cy="5659496"/>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8538164"/>
            <a:ext cx="9144000" cy="392476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
        <p:nvSpPr>
          <p:cNvPr id="7" name="テキスト ボックス 6"/>
          <p:cNvSpPr txBox="1"/>
          <p:nvPr userDrawn="1"/>
        </p:nvSpPr>
        <p:spPr>
          <a:xfrm>
            <a:off x="1" y="90317"/>
            <a:ext cx="1676400" cy="2718821"/>
          </a:xfrm>
          <a:prstGeom prst="rect">
            <a:avLst/>
          </a:prstGeom>
          <a:noFill/>
        </p:spPr>
        <p:txBody>
          <a:bodyPr wrap="square" rtlCol="0">
            <a:spAutoFit/>
          </a:bodyPr>
          <a:lstStyle/>
          <a:p>
            <a:r>
              <a:rPr kumimoji="1" lang="ja-JP" altLang="en-US" sz="5689" dirty="0"/>
              <a:t>機密性○情報</a:t>
            </a:r>
          </a:p>
        </p:txBody>
      </p:sp>
      <p:sp>
        <p:nvSpPr>
          <p:cNvPr id="8" name="テキスト ボックス 7"/>
          <p:cNvSpPr txBox="1"/>
          <p:nvPr userDrawn="1"/>
        </p:nvSpPr>
        <p:spPr>
          <a:xfrm>
            <a:off x="11137901" y="3"/>
            <a:ext cx="1054100" cy="3594317"/>
          </a:xfrm>
          <a:prstGeom prst="rect">
            <a:avLst/>
          </a:prstGeom>
          <a:noFill/>
        </p:spPr>
        <p:txBody>
          <a:bodyPr wrap="square" rtlCol="0">
            <a:spAutoFit/>
          </a:bodyPr>
          <a:lstStyle/>
          <a:p>
            <a:r>
              <a:rPr kumimoji="1" lang="ja-JP" altLang="en-US" sz="5689" dirty="0"/>
              <a:t>○○限り</a:t>
            </a:r>
          </a:p>
        </p:txBody>
      </p:sp>
    </p:spTree>
    <p:extLst>
      <p:ext uri="{BB962C8B-B14F-4D97-AF65-F5344CB8AC3E}">
        <p14:creationId xmlns:p14="http://schemas.microsoft.com/office/powerpoint/2010/main" val="3112899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847041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865481"/>
            <a:ext cx="2628900" cy="1377620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865481"/>
            <a:ext cx="7734300" cy="1377620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272000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483489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4052714"/>
            <a:ext cx="10515600" cy="6762043"/>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10878728"/>
            <a:ext cx="10515600" cy="355599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58202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4327407"/>
            <a:ext cx="5181600" cy="103142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4327407"/>
            <a:ext cx="5181600" cy="103142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2023/12/15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756070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865483"/>
            <a:ext cx="10515600" cy="3142075"/>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9" y="3984979"/>
            <a:ext cx="5157787" cy="195297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9" y="5937956"/>
            <a:ext cx="5157787" cy="87338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3984979"/>
            <a:ext cx="5183188" cy="195297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5937956"/>
            <a:ext cx="5183188" cy="87338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FB2DDDA-D0E9-49A8-AE64-4780946CB66F}" type="datetimeFigureOut">
              <a:rPr kumimoji="1" lang="ja-JP" altLang="en-US" smtClean="0"/>
              <a:t>2023/12/15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661010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FB2DDDA-D0E9-49A8-AE64-4780946CB66F}" type="datetimeFigureOut">
              <a:rPr kumimoji="1" lang="ja-JP" altLang="en-US" smtClean="0"/>
              <a:t>2023/12/15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855095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B2DDDA-D0E9-49A8-AE64-4780946CB66F}" type="datetimeFigureOut">
              <a:rPr kumimoji="1" lang="ja-JP" altLang="en-US" smtClean="0"/>
              <a:t>2023/12/15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993527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1083733"/>
            <a:ext cx="3932237" cy="3793067"/>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2340564"/>
            <a:ext cx="6172200" cy="115522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9" y="4876800"/>
            <a:ext cx="3932237" cy="90348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2023/12/15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426783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1083733"/>
            <a:ext cx="3932237" cy="3793067"/>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2340564"/>
            <a:ext cx="6172200" cy="115522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9" y="4876800"/>
            <a:ext cx="3932237" cy="90348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2023/12/15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921669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865483"/>
            <a:ext cx="10515600" cy="314207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15066905"/>
            <a:ext cx="2743200" cy="865481"/>
          </a:xfrm>
          <a:prstGeom prst="rect">
            <a:avLst/>
          </a:prstGeom>
        </p:spPr>
        <p:txBody>
          <a:bodyPr vert="horz" lIns="91440" tIns="45720" rIns="91440" bIns="45720" rtlCol="0" anchor="ctr"/>
          <a:lstStyle>
            <a:lvl1pPr algn="l">
              <a:defRPr sz="1200">
                <a:solidFill>
                  <a:schemeClr val="tx1">
                    <a:tint val="75000"/>
                  </a:schemeClr>
                </a:solidFill>
              </a:defRPr>
            </a:lvl1pPr>
          </a:lstStyle>
          <a:p>
            <a:fld id="{0FB2DDDA-D0E9-49A8-AE64-4780946CB66F}" type="datetimeFigureOut">
              <a:rPr kumimoji="1" lang="ja-JP" altLang="en-US" smtClean="0"/>
              <a:t>2023/12/15</a:t>
            </a:fld>
            <a:endParaRPr kumimoji="1" lang="ja-JP" altLang="en-US"/>
          </a:p>
        </p:txBody>
      </p:sp>
      <p:sp>
        <p:nvSpPr>
          <p:cNvPr id="5" name="フッター プレースホルダー 4"/>
          <p:cNvSpPr>
            <a:spLocks noGrp="1"/>
          </p:cNvSpPr>
          <p:nvPr>
            <p:ph type="ftr" sz="quarter" idx="3"/>
          </p:nvPr>
        </p:nvSpPr>
        <p:spPr>
          <a:xfrm>
            <a:off x="4038600" y="15066905"/>
            <a:ext cx="4114800" cy="86548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15066905"/>
            <a:ext cx="2743200" cy="865481"/>
          </a:xfrm>
          <a:prstGeom prst="rect">
            <a:avLst/>
          </a:prstGeom>
        </p:spPr>
        <p:txBody>
          <a:bodyPr vert="horz" lIns="91440" tIns="45720" rIns="91440" bIns="45720" rtlCol="0" anchor="ctr"/>
          <a:lstStyle>
            <a:lvl1pPr algn="r">
              <a:defRPr sz="1200">
                <a:solidFill>
                  <a:schemeClr val="tx1">
                    <a:tint val="75000"/>
                  </a:schemeClr>
                </a:solidFill>
              </a:defRPr>
            </a:lvl1p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60082750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emf"/><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p:cNvPicPr>
            <a:picLocks noChangeAspect="1"/>
          </p:cNvPicPr>
          <p:nvPr/>
        </p:nvPicPr>
        <p:blipFill rotWithShape="1">
          <a:blip r:embed="rId3">
            <a:extLst>
              <a:ext uri="{28A0092B-C50C-407E-A947-70E740481C1C}">
                <a14:useLocalDpi xmlns:a14="http://schemas.microsoft.com/office/drawing/2010/main" val="0"/>
              </a:ext>
            </a:extLst>
          </a:blip>
          <a:srcRect l="18360" t="-1184" r="25375" b="1184"/>
          <a:stretch/>
        </p:blipFill>
        <p:spPr>
          <a:xfrm>
            <a:off x="-41622" y="-247316"/>
            <a:ext cx="12380548" cy="16503316"/>
          </a:xfrm>
          <a:prstGeom prst="rect">
            <a:avLst/>
          </a:prstGeom>
        </p:spPr>
      </p:pic>
      <p:sp>
        <p:nvSpPr>
          <p:cNvPr id="36" name="四角形: 角を丸くする 28">
            <a:extLst>
              <a:ext uri="{FF2B5EF4-FFF2-40B4-BE49-F238E27FC236}">
                <a16:creationId xmlns:a16="http://schemas.microsoft.com/office/drawing/2014/main" id="{41F43D20-6525-4D9F-9EDE-92534C2B41B7}"/>
              </a:ext>
            </a:extLst>
          </p:cNvPr>
          <p:cNvSpPr/>
          <p:nvPr/>
        </p:nvSpPr>
        <p:spPr>
          <a:xfrm>
            <a:off x="266078" y="10559073"/>
            <a:ext cx="11854158" cy="3865174"/>
          </a:xfrm>
          <a:prstGeom prst="roundRect">
            <a:avLst>
              <a:gd name="adj" fmla="val 15032"/>
            </a:avLst>
          </a:prstGeom>
          <a:blipFill>
            <a:blip r:embed="rId4"/>
            <a:tile tx="0" ty="0" sx="100000" sy="100000" flip="none" algn="tl"/>
          </a:blipFill>
          <a:ln>
            <a:solidFill>
              <a:schemeClr val="accent1">
                <a:shade val="50000"/>
                <a:alpha val="98000"/>
              </a:schemeClr>
            </a:solidFill>
          </a:ln>
          <a:effectLst>
            <a:outerShdw blurRad="63500" sx="102000" sy="102000" algn="ctr" rotWithShape="0">
              <a:prstClr val="black">
                <a:alpha val="40000"/>
              </a:prstClr>
            </a:outerShd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8" name="上矢印 7">
            <a:extLst>
              <a:ext uri="{FF2B5EF4-FFF2-40B4-BE49-F238E27FC236}">
                <a16:creationId xmlns:a16="http://schemas.microsoft.com/office/drawing/2014/main" id="{8F37A06C-70BA-4BE0-BA0A-E076EF855FB1}"/>
              </a:ext>
            </a:extLst>
          </p:cNvPr>
          <p:cNvSpPr>
            <a:spLocks noChangeAspect="1"/>
          </p:cNvSpPr>
          <p:nvPr/>
        </p:nvSpPr>
        <p:spPr>
          <a:xfrm rot="-1920000">
            <a:off x="11414146" y="13810762"/>
            <a:ext cx="228985" cy="342580"/>
          </a:xfrm>
          <a:prstGeom prst="upArrow">
            <a:avLst>
              <a:gd name="adj1" fmla="val 20550"/>
              <a:gd name="adj2" fmla="val 112957"/>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553669" rtl="0" eaLnBrk="1" latinLnBrk="0" hangingPunct="1">
              <a:defRPr kumimoji="1" sz="1090" kern="1200">
                <a:solidFill>
                  <a:schemeClr val="lt1"/>
                </a:solidFill>
                <a:latin typeface="+mn-lt"/>
                <a:ea typeface="+mn-ea"/>
                <a:cs typeface="+mn-cs"/>
              </a:defRPr>
            </a:lvl1pPr>
            <a:lvl2pPr marL="276835" algn="l" defTabSz="553669" rtl="0" eaLnBrk="1" latinLnBrk="0" hangingPunct="1">
              <a:defRPr kumimoji="1" sz="1090" kern="1200">
                <a:solidFill>
                  <a:schemeClr val="lt1"/>
                </a:solidFill>
                <a:latin typeface="+mn-lt"/>
                <a:ea typeface="+mn-ea"/>
                <a:cs typeface="+mn-cs"/>
              </a:defRPr>
            </a:lvl2pPr>
            <a:lvl3pPr marL="553669" algn="l" defTabSz="553669" rtl="0" eaLnBrk="1" latinLnBrk="0" hangingPunct="1">
              <a:defRPr kumimoji="1" sz="1090" kern="1200">
                <a:solidFill>
                  <a:schemeClr val="lt1"/>
                </a:solidFill>
                <a:latin typeface="+mn-lt"/>
                <a:ea typeface="+mn-ea"/>
                <a:cs typeface="+mn-cs"/>
              </a:defRPr>
            </a:lvl3pPr>
            <a:lvl4pPr marL="830504" algn="l" defTabSz="553669" rtl="0" eaLnBrk="1" latinLnBrk="0" hangingPunct="1">
              <a:defRPr kumimoji="1" sz="1090" kern="1200">
                <a:solidFill>
                  <a:schemeClr val="lt1"/>
                </a:solidFill>
                <a:latin typeface="+mn-lt"/>
                <a:ea typeface="+mn-ea"/>
                <a:cs typeface="+mn-cs"/>
              </a:defRPr>
            </a:lvl4pPr>
            <a:lvl5pPr marL="1107338" algn="l" defTabSz="553669" rtl="0" eaLnBrk="1" latinLnBrk="0" hangingPunct="1">
              <a:defRPr kumimoji="1" sz="1090" kern="1200">
                <a:solidFill>
                  <a:schemeClr val="lt1"/>
                </a:solidFill>
                <a:latin typeface="+mn-lt"/>
                <a:ea typeface="+mn-ea"/>
                <a:cs typeface="+mn-cs"/>
              </a:defRPr>
            </a:lvl5pPr>
            <a:lvl6pPr marL="1384173" algn="l" defTabSz="553669" rtl="0" eaLnBrk="1" latinLnBrk="0" hangingPunct="1">
              <a:defRPr kumimoji="1" sz="1090" kern="1200">
                <a:solidFill>
                  <a:schemeClr val="lt1"/>
                </a:solidFill>
                <a:latin typeface="+mn-lt"/>
                <a:ea typeface="+mn-ea"/>
                <a:cs typeface="+mn-cs"/>
              </a:defRPr>
            </a:lvl6pPr>
            <a:lvl7pPr marL="1661008" algn="l" defTabSz="553669" rtl="0" eaLnBrk="1" latinLnBrk="0" hangingPunct="1">
              <a:defRPr kumimoji="1" sz="1090" kern="1200">
                <a:solidFill>
                  <a:schemeClr val="lt1"/>
                </a:solidFill>
                <a:latin typeface="+mn-lt"/>
                <a:ea typeface="+mn-ea"/>
                <a:cs typeface="+mn-cs"/>
              </a:defRPr>
            </a:lvl7pPr>
            <a:lvl8pPr marL="1937842" algn="l" defTabSz="553669" rtl="0" eaLnBrk="1" latinLnBrk="0" hangingPunct="1">
              <a:defRPr kumimoji="1" sz="1090" kern="1200">
                <a:solidFill>
                  <a:schemeClr val="lt1"/>
                </a:solidFill>
                <a:latin typeface="+mn-lt"/>
                <a:ea typeface="+mn-ea"/>
                <a:cs typeface="+mn-cs"/>
              </a:defRPr>
            </a:lvl8pPr>
            <a:lvl9pPr marL="2214677" algn="l" defTabSz="553669" rtl="0" eaLnBrk="1" latinLnBrk="0" hangingPunct="1">
              <a:defRPr kumimoji="1" sz="1090" kern="1200">
                <a:solidFill>
                  <a:schemeClr val="lt1"/>
                </a:solidFill>
                <a:latin typeface="+mn-lt"/>
                <a:ea typeface="+mn-ea"/>
                <a:cs typeface="+mn-cs"/>
              </a:defRPr>
            </a:lvl9pPr>
          </a:lstStyle>
          <a:p>
            <a:pPr algn="ctr"/>
            <a:endParaRPr lang="ja-JP" altLang="en-US"/>
          </a:p>
        </p:txBody>
      </p:sp>
      <p:sp>
        <p:nvSpPr>
          <p:cNvPr id="35" name="吹き出し: 角を丸めた四角形 2">
            <a:extLst>
              <a:ext uri="{FF2B5EF4-FFF2-40B4-BE49-F238E27FC236}">
                <a16:creationId xmlns:a16="http://schemas.microsoft.com/office/drawing/2014/main" id="{A0BE0CF5-5AAA-4EAE-8924-674FDA105324}"/>
              </a:ext>
            </a:extLst>
          </p:cNvPr>
          <p:cNvSpPr/>
          <p:nvPr/>
        </p:nvSpPr>
        <p:spPr>
          <a:xfrm>
            <a:off x="89748" y="5923097"/>
            <a:ext cx="12135835" cy="2944345"/>
          </a:xfrm>
          <a:prstGeom prst="wedgeRoundRectCallout">
            <a:avLst>
              <a:gd name="adj1" fmla="val 49566"/>
              <a:gd name="adj2" fmla="val 1839"/>
              <a:gd name="adj3" fmla="val 16667"/>
            </a:avLst>
          </a:prstGeom>
          <a:blipFill>
            <a:blip r:embed="rId5"/>
            <a:tile tx="0" ty="0" sx="100000" sy="100000" flip="none" algn="tl"/>
          </a:blipFill>
          <a:ln>
            <a:noFill/>
          </a:ln>
          <a:effectLst>
            <a:glow rad="63500">
              <a:schemeClr val="accent3">
                <a:satMod val="175000"/>
                <a:alpha val="40000"/>
              </a:schemeClr>
            </a:glo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テキスト ボックス 3"/>
          <p:cNvSpPr txBox="1"/>
          <p:nvPr/>
        </p:nvSpPr>
        <p:spPr>
          <a:xfrm>
            <a:off x="1816766" y="2940491"/>
            <a:ext cx="8967537" cy="2308324"/>
          </a:xfrm>
          <a:prstGeom prst="rect">
            <a:avLst/>
          </a:prstGeom>
          <a:noFill/>
        </p:spPr>
        <p:txBody>
          <a:bodyPr wrap="square" rtlCol="0">
            <a:spAutoFit/>
          </a:bodyPr>
          <a:lstStyle/>
          <a:p>
            <a:r>
              <a:rPr kumimoji="1" lang="ja-JP" altLang="en-US" sz="4800" u="sng" dirty="0" smtClean="0"/>
              <a:t>地域農業の将来について</a:t>
            </a:r>
            <a:endParaRPr kumimoji="1" lang="en-US" altLang="ja-JP" sz="4800" u="sng" dirty="0" smtClean="0"/>
          </a:p>
          <a:p>
            <a:r>
              <a:rPr kumimoji="1" lang="ja-JP" altLang="en-US" sz="4800" dirty="0" smtClean="0"/>
              <a:t>　　　　　</a:t>
            </a:r>
            <a:endParaRPr kumimoji="1" lang="en-US" altLang="ja-JP" sz="4800" dirty="0" smtClean="0"/>
          </a:p>
          <a:p>
            <a:r>
              <a:rPr lang="ja-JP" altLang="en-US" sz="4800" dirty="0"/>
              <a:t>　</a:t>
            </a:r>
            <a:r>
              <a:rPr lang="ja-JP" altLang="en-US" sz="4800" dirty="0" smtClean="0"/>
              <a:t>　　　</a:t>
            </a:r>
            <a:r>
              <a:rPr kumimoji="1" lang="ja-JP" altLang="en-US" sz="4800" u="sng" dirty="0" smtClean="0"/>
              <a:t>一緒に考えませんか？</a:t>
            </a:r>
            <a:endParaRPr kumimoji="1" lang="ja-JP" altLang="en-US" sz="4800" u="sng" dirty="0"/>
          </a:p>
        </p:txBody>
      </p:sp>
      <p:sp>
        <p:nvSpPr>
          <p:cNvPr id="12" name="角丸四角形 11"/>
          <p:cNvSpPr/>
          <p:nvPr/>
        </p:nvSpPr>
        <p:spPr>
          <a:xfrm>
            <a:off x="195129" y="6032486"/>
            <a:ext cx="11823031" cy="27518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kumimoji="1" lang="ja-JP" altLang="en-US" sz="2800" dirty="0" smtClean="0">
                <a:solidFill>
                  <a:schemeClr val="tx1"/>
                </a:solidFill>
                <a:ea typeface="メイリオ" panose="020B0604030504040204" pitchFamily="50" charset="-128"/>
              </a:rPr>
              <a:t>・</a:t>
            </a:r>
            <a:r>
              <a:rPr kumimoji="1" lang="en-US" altLang="ja-JP" sz="2800" dirty="0" smtClean="0">
                <a:solidFill>
                  <a:schemeClr val="tx1"/>
                </a:solidFill>
                <a:ea typeface="メイリオ" panose="020B0604030504040204" pitchFamily="50" charset="-128"/>
              </a:rPr>
              <a:t>5</a:t>
            </a:r>
            <a:r>
              <a:rPr kumimoji="1" lang="ja-JP" altLang="en-US" sz="2800" dirty="0" smtClean="0">
                <a:solidFill>
                  <a:schemeClr val="tx1"/>
                </a:solidFill>
                <a:ea typeface="メイリオ" panose="020B0604030504040204" pitchFamily="50" charset="-128"/>
              </a:rPr>
              <a:t>年後</a:t>
            </a:r>
            <a:r>
              <a:rPr lang="ja-JP" altLang="en-US" sz="2800" dirty="0" smtClean="0">
                <a:solidFill>
                  <a:schemeClr val="tx1"/>
                </a:solidFill>
                <a:ea typeface="メイリオ" panose="020B0604030504040204" pitchFamily="50" charset="-128"/>
              </a:rPr>
              <a:t>、</a:t>
            </a:r>
            <a:r>
              <a:rPr lang="en-US" altLang="ja-JP" sz="2800" dirty="0" smtClean="0">
                <a:solidFill>
                  <a:schemeClr val="tx1"/>
                </a:solidFill>
                <a:ea typeface="メイリオ" panose="020B0604030504040204" pitchFamily="50" charset="-128"/>
              </a:rPr>
              <a:t>10</a:t>
            </a:r>
            <a:r>
              <a:rPr lang="ja-JP" altLang="en-US" sz="2800" dirty="0" smtClean="0">
                <a:solidFill>
                  <a:schemeClr val="tx1"/>
                </a:solidFill>
                <a:ea typeface="メイリオ" panose="020B0604030504040204" pitchFamily="50" charset="-128"/>
              </a:rPr>
              <a:t>年後、地域の農地は誰が利用し、農地をどうまとめていくのか。</a:t>
            </a:r>
            <a:endParaRPr lang="en-US" altLang="ja-JP" sz="2800" dirty="0" smtClean="0">
              <a:solidFill>
                <a:schemeClr val="tx1"/>
              </a:solidFill>
              <a:ea typeface="メイリオ" panose="020B0604030504040204" pitchFamily="50" charset="-128"/>
            </a:endParaRPr>
          </a:p>
          <a:p>
            <a:r>
              <a:rPr kumimoji="1" lang="ja-JP" altLang="en-US" sz="2800" dirty="0" smtClean="0">
                <a:solidFill>
                  <a:schemeClr val="tx1"/>
                </a:solidFill>
                <a:ea typeface="メイリオ" panose="020B0604030504040204" pitchFamily="50" charset="-128"/>
              </a:rPr>
              <a:t>・地域の農業をどのように維持発展していくか。</a:t>
            </a:r>
            <a:endParaRPr kumimoji="1" lang="en-US" altLang="ja-JP" sz="2800" dirty="0" smtClean="0">
              <a:solidFill>
                <a:schemeClr val="tx1"/>
              </a:solidFill>
              <a:ea typeface="メイリオ" panose="020B0604030504040204" pitchFamily="50" charset="-128"/>
            </a:endParaRPr>
          </a:p>
          <a:p>
            <a:r>
              <a:rPr kumimoji="1" lang="ja-JP" altLang="en-US" sz="2800" b="1" dirty="0" smtClean="0">
                <a:solidFill>
                  <a:schemeClr val="tx1"/>
                </a:solidFill>
                <a:ea typeface="メイリオ" panose="020B0604030504040204" pitchFamily="50" charset="-128"/>
              </a:rPr>
              <a:t>農地所有者や担い手、地域関係者の方々から幅広い意見を聴きながら、話し合いを行い地域計画を策定します。</a:t>
            </a:r>
            <a:endParaRPr kumimoji="1" lang="ja-JP" altLang="en-US" sz="2800" b="1" dirty="0">
              <a:solidFill>
                <a:schemeClr val="tx1"/>
              </a:solidFill>
              <a:ea typeface="メイリオ" panose="020B0604030504040204" pitchFamily="50" charset="-128"/>
            </a:endParaRPr>
          </a:p>
        </p:txBody>
      </p:sp>
      <p:sp>
        <p:nvSpPr>
          <p:cNvPr id="13" name="テキスト ボックス 12"/>
          <p:cNvSpPr txBox="1"/>
          <p:nvPr/>
        </p:nvSpPr>
        <p:spPr>
          <a:xfrm>
            <a:off x="463111" y="9025001"/>
            <a:ext cx="11460093" cy="1376513"/>
          </a:xfrm>
          <a:prstGeom prst="rect">
            <a:avLst/>
          </a:prstGeom>
          <a:solidFill>
            <a:schemeClr val="accent4">
              <a:lumMod val="40000"/>
              <a:lumOff val="60000"/>
            </a:schemeClr>
          </a:solidFill>
          <a:ln>
            <a:solidFill>
              <a:schemeClr val="accent4">
                <a:lumMod val="40000"/>
                <a:lumOff val="60000"/>
              </a:schemeClr>
            </a:solidFill>
          </a:ln>
        </p:spPr>
        <p:txBody>
          <a:bodyPr wrap="square" lIns="108000" tIns="72000" bIns="72000" rtlCol="0">
            <a:spAutoFit/>
          </a:bodyPr>
          <a:lstStyle/>
          <a:p>
            <a:r>
              <a:rPr lang="ja-JP" altLang="en-US" sz="4000" dirty="0" smtClean="0">
                <a:latin typeface="HGS創英角ﾎﾟｯﾌﾟ体" panose="040B0A00000000000000" pitchFamily="50" charset="-128"/>
                <a:ea typeface="HGS創英角ﾎﾟｯﾌﾟ体" panose="040B0A00000000000000" pitchFamily="50" charset="-128"/>
              </a:rPr>
              <a:t>エリア内に設定された農地の所有者へ</a:t>
            </a:r>
            <a:endParaRPr lang="en-US" altLang="ja-JP" sz="4000" dirty="0" smtClean="0">
              <a:latin typeface="HGS創英角ﾎﾟｯﾌﾟ体" panose="040B0A00000000000000" pitchFamily="50" charset="-128"/>
              <a:ea typeface="HGS創英角ﾎﾟｯﾌﾟ体" panose="040B0A00000000000000" pitchFamily="50" charset="-128"/>
            </a:endParaRPr>
          </a:p>
          <a:p>
            <a:r>
              <a:rPr lang="ja-JP" altLang="en-US" sz="4000" dirty="0" smtClean="0">
                <a:latin typeface="HGS創英角ﾎﾟｯﾌﾟ体" panose="040B0A00000000000000" pitchFamily="50" charset="-128"/>
                <a:ea typeface="HGS創英角ﾎﾟｯﾌﾟ体" panose="040B0A00000000000000" pitchFamily="50" charset="-128"/>
              </a:rPr>
              <a:t>地域</a:t>
            </a:r>
            <a:r>
              <a:rPr lang="ja-JP" altLang="en-US" sz="4000" dirty="0" smtClean="0">
                <a:latin typeface="HGS創英角ﾎﾟｯﾌﾟ体" panose="040B0A00000000000000" pitchFamily="50" charset="-128"/>
                <a:ea typeface="HGS創英角ﾎﾟｯﾌﾟ体" panose="040B0A00000000000000" pitchFamily="50" charset="-128"/>
              </a:rPr>
              <a:t>計画策定に向けた意向調査票を送付します！</a:t>
            </a:r>
            <a:endParaRPr lang="en-US" altLang="ja-JP" sz="4000" dirty="0" smtClean="0">
              <a:latin typeface="HGS創英角ﾎﾟｯﾌﾟ体" panose="040B0A00000000000000" pitchFamily="50" charset="-128"/>
              <a:ea typeface="HGS創英角ﾎﾟｯﾌﾟ体" panose="040B0A00000000000000" pitchFamily="50" charset="-128"/>
            </a:endParaRPr>
          </a:p>
        </p:txBody>
      </p:sp>
      <p:sp>
        <p:nvSpPr>
          <p:cNvPr id="14" name="テキスト ボックス 13"/>
          <p:cNvSpPr txBox="1"/>
          <p:nvPr/>
        </p:nvSpPr>
        <p:spPr>
          <a:xfrm>
            <a:off x="1240759" y="10727016"/>
            <a:ext cx="9833811" cy="3539430"/>
          </a:xfrm>
          <a:prstGeom prst="rect">
            <a:avLst/>
          </a:prstGeom>
          <a:noFill/>
        </p:spPr>
        <p:txBody>
          <a:bodyPr wrap="square" rtlCol="0">
            <a:spAutoFit/>
          </a:bodyPr>
          <a:lstStyle/>
          <a:p>
            <a:r>
              <a:rPr kumimoji="1" lang="en-US" altLang="ja-JP" sz="2800" dirty="0" smtClean="0">
                <a:ea typeface="メイリオ" panose="020B0604030504040204" pitchFamily="50" charset="-128"/>
              </a:rPr>
              <a:t>12</a:t>
            </a:r>
            <a:r>
              <a:rPr kumimoji="1" lang="ja-JP" altLang="en-US" sz="2800" dirty="0" smtClean="0">
                <a:ea typeface="メイリオ" panose="020B0604030504040204" pitchFamily="50" charset="-128"/>
              </a:rPr>
              <a:t>月下旬に地域計画のエリア内に設定された農地の所有者へ意向調査票を発送します。</a:t>
            </a:r>
            <a:endParaRPr kumimoji="1" lang="en-US" altLang="ja-JP" sz="2800" dirty="0" smtClean="0">
              <a:ea typeface="メイリオ" panose="020B0604030504040204" pitchFamily="50" charset="-128"/>
            </a:endParaRPr>
          </a:p>
          <a:p>
            <a:r>
              <a:rPr lang="ja-JP" altLang="en-US" sz="2800" dirty="0" smtClean="0">
                <a:ea typeface="メイリオ" panose="020B0604030504040204" pitchFamily="50" charset="-128"/>
              </a:rPr>
              <a:t>その</a:t>
            </a:r>
            <a:r>
              <a:rPr lang="ja-JP" altLang="en-US" sz="2800" dirty="0">
                <a:ea typeface="メイリオ" panose="020B0604030504040204" pitchFamily="50" charset="-128"/>
              </a:rPr>
              <a:t>意向</a:t>
            </a:r>
            <a:r>
              <a:rPr lang="ja-JP" altLang="en-US" sz="2800" dirty="0" smtClean="0">
                <a:ea typeface="メイリオ" panose="020B0604030504040204" pitchFamily="50" charset="-128"/>
              </a:rPr>
              <a:t>調査票をもとに地域の話し合いを進めていきます。</a:t>
            </a:r>
            <a:endParaRPr lang="en-US" altLang="ja-JP" sz="2800" dirty="0" smtClean="0">
              <a:ea typeface="メイリオ" panose="020B0604030504040204" pitchFamily="50" charset="-128"/>
            </a:endParaRPr>
          </a:p>
          <a:p>
            <a:r>
              <a:rPr lang="ja-JP" altLang="en-US" sz="2800" dirty="0" smtClean="0">
                <a:ea typeface="メイリオ" panose="020B0604030504040204" pitchFamily="50" charset="-128"/>
              </a:rPr>
              <a:t>・現在の農業経営について</a:t>
            </a:r>
            <a:endParaRPr lang="en-US" altLang="ja-JP" sz="2800" dirty="0" smtClean="0">
              <a:ea typeface="メイリオ" panose="020B0604030504040204" pitchFamily="50" charset="-128"/>
            </a:endParaRPr>
          </a:p>
          <a:p>
            <a:r>
              <a:rPr lang="ja-JP" altLang="en-US" sz="2800" dirty="0" smtClean="0">
                <a:ea typeface="メイリオ" panose="020B0604030504040204" pitchFamily="50" charset="-128"/>
              </a:rPr>
              <a:t>・今後の農地利用について</a:t>
            </a:r>
            <a:endParaRPr lang="en-US" altLang="ja-JP" sz="2800" dirty="0" smtClean="0">
              <a:ea typeface="メイリオ" panose="020B0604030504040204" pitchFamily="50" charset="-128"/>
            </a:endParaRPr>
          </a:p>
          <a:p>
            <a:r>
              <a:rPr lang="ja-JP" altLang="en-US" sz="2800" dirty="0" smtClean="0">
                <a:ea typeface="メイリオ" panose="020B0604030504040204" pitchFamily="50" charset="-128"/>
              </a:rPr>
              <a:t>・その他、農地を借りたい、農地を貸したい、農地が荒れていて困っている等</a:t>
            </a:r>
            <a:endParaRPr lang="en-US" altLang="ja-JP" sz="2800" dirty="0">
              <a:ea typeface="メイリオ" panose="020B0604030504040204" pitchFamily="50" charset="-128"/>
            </a:endParaRPr>
          </a:p>
          <a:p>
            <a:r>
              <a:rPr lang="ja-JP" altLang="en-US" sz="2800" dirty="0" smtClean="0">
                <a:ea typeface="メイリオ" panose="020B0604030504040204" pitchFamily="50" charset="-128"/>
              </a:rPr>
              <a:t>　ご意見をお聞かせください。ぜひ</a:t>
            </a:r>
            <a:r>
              <a:rPr lang="ja-JP" altLang="en-US" sz="2800" dirty="0">
                <a:ea typeface="メイリオ" panose="020B0604030504040204" pitchFamily="50" charset="-128"/>
              </a:rPr>
              <a:t>ご協力</a:t>
            </a:r>
            <a:r>
              <a:rPr lang="ja-JP" altLang="en-US" sz="2800" dirty="0" smtClean="0">
                <a:ea typeface="メイリオ" panose="020B0604030504040204" pitchFamily="50" charset="-128"/>
              </a:rPr>
              <a:t>をお願いします。</a:t>
            </a:r>
            <a:endParaRPr kumimoji="1" lang="ja-JP" altLang="en-US" sz="2800" dirty="0">
              <a:ea typeface="メイリオ" panose="020B0604030504040204" pitchFamily="50" charset="-128"/>
            </a:endParaRPr>
          </a:p>
        </p:txBody>
      </p:sp>
      <p:sp>
        <p:nvSpPr>
          <p:cNvPr id="15" name="テキスト ボックス 14"/>
          <p:cNvSpPr txBox="1"/>
          <p:nvPr/>
        </p:nvSpPr>
        <p:spPr>
          <a:xfrm>
            <a:off x="3356808" y="14749749"/>
            <a:ext cx="5558589" cy="646331"/>
          </a:xfrm>
          <a:prstGeom prst="rect">
            <a:avLst/>
          </a:prstGeom>
          <a:noFill/>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○お気軽にお問合せ・ご意見をお寄せください○</a:t>
            </a:r>
            <a:endParaRPr kumimoji="1" lang="en-US" altLang="ja-JP" dirty="0" smtClean="0">
              <a:latin typeface="Meiryo UI" panose="020B0604030504040204" pitchFamily="50" charset="-128"/>
              <a:ea typeface="Meiryo UI" panose="020B0604030504040204" pitchFamily="50" charset="-128"/>
            </a:endParaRPr>
          </a:p>
          <a:p>
            <a:pPr algn="ctr"/>
            <a:r>
              <a:rPr lang="ja-JP" altLang="en-US" dirty="0" smtClean="0">
                <a:latin typeface="Meiryo UI" panose="020B0604030504040204" pitchFamily="50" charset="-128"/>
                <a:ea typeface="Meiryo UI" panose="020B0604030504040204" pitchFamily="50" charset="-128"/>
              </a:rPr>
              <a:t>小諸市農業委員会事務局　（代表）</a:t>
            </a:r>
            <a:r>
              <a:rPr lang="en-US" altLang="ja-JP" dirty="0" smtClean="0">
                <a:latin typeface="Meiryo UI" panose="020B0604030504040204" pitchFamily="50" charset="-128"/>
                <a:ea typeface="Meiryo UI" panose="020B0604030504040204" pitchFamily="50" charset="-128"/>
              </a:rPr>
              <a:t>0267-22-1700</a:t>
            </a:r>
            <a:endParaRPr kumimoji="1" lang="ja-JP" altLang="en-US" dirty="0">
              <a:latin typeface="Meiryo UI" panose="020B0604030504040204" pitchFamily="50" charset="-128"/>
              <a:ea typeface="Meiryo UI" panose="020B0604030504040204" pitchFamily="50" charset="-128"/>
            </a:endParaRPr>
          </a:p>
        </p:txBody>
      </p:sp>
      <p:sp>
        <p:nvSpPr>
          <p:cNvPr id="24" name="横巻き 23"/>
          <p:cNvSpPr/>
          <p:nvPr/>
        </p:nvSpPr>
        <p:spPr>
          <a:xfrm>
            <a:off x="207552" y="312233"/>
            <a:ext cx="4138863" cy="1328654"/>
          </a:xfrm>
          <a:prstGeom prst="horizontalScroll">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latin typeface="HGS創英角ﾎﾟｯﾌﾟ体" panose="040B0A00000000000000" pitchFamily="50" charset="-128"/>
                <a:ea typeface="HGS創英角ﾎﾟｯﾌﾟ体" panose="040B0A00000000000000" pitchFamily="50" charset="-128"/>
              </a:rPr>
              <a:t>農業者の皆様へ</a:t>
            </a:r>
            <a:endParaRPr kumimoji="1" lang="ja-JP" altLang="en-US" sz="3200" dirty="0">
              <a:solidFill>
                <a:schemeClr val="tx1"/>
              </a:solidFill>
              <a:latin typeface="HGS創英角ﾎﾟｯﾌﾟ体" panose="040B0A00000000000000" pitchFamily="50" charset="-128"/>
              <a:ea typeface="HGS創英角ﾎﾟｯﾌﾟ体" panose="040B0A00000000000000" pitchFamily="50" charset="-128"/>
            </a:endParaRPr>
          </a:p>
        </p:txBody>
      </p:sp>
      <p:sp>
        <p:nvSpPr>
          <p:cNvPr id="2" name="テキスト ボックス 1"/>
          <p:cNvSpPr txBox="1"/>
          <p:nvPr/>
        </p:nvSpPr>
        <p:spPr>
          <a:xfrm>
            <a:off x="10538734" y="312233"/>
            <a:ext cx="1491849" cy="769441"/>
          </a:xfrm>
          <a:prstGeom prst="rect">
            <a:avLst/>
          </a:prstGeom>
          <a:noFill/>
          <a:ln>
            <a:solidFill>
              <a:schemeClr val="tx1"/>
            </a:solidFill>
          </a:ln>
        </p:spPr>
        <p:txBody>
          <a:bodyPr wrap="square" rtlCol="0">
            <a:spAutoFit/>
          </a:bodyPr>
          <a:lstStyle/>
          <a:p>
            <a:r>
              <a:rPr kumimoji="1" lang="ja-JP" altLang="en-US" sz="4400" dirty="0" smtClean="0"/>
              <a:t>回覧</a:t>
            </a:r>
            <a:endParaRPr kumimoji="1" lang="ja-JP" altLang="en-US" sz="4400" dirty="0"/>
          </a:p>
        </p:txBody>
      </p:sp>
      <p:sp>
        <p:nvSpPr>
          <p:cNvPr id="3" name="テキスト ボックス 2"/>
          <p:cNvSpPr txBox="1"/>
          <p:nvPr/>
        </p:nvSpPr>
        <p:spPr>
          <a:xfrm>
            <a:off x="684653" y="1754852"/>
            <a:ext cx="10843985" cy="646331"/>
          </a:xfrm>
          <a:prstGeom prst="rect">
            <a:avLst/>
          </a:prstGeom>
          <a:noFill/>
        </p:spPr>
        <p:txBody>
          <a:bodyPr wrap="square" rtlCol="0">
            <a:spAutoFit/>
          </a:bodyPr>
          <a:lstStyle/>
          <a:p>
            <a:r>
              <a:rPr kumimoji="1" lang="ja-JP" altLang="en-US" sz="3600" b="1" dirty="0" smtClean="0"/>
              <a:t>令和７年３月末までに「地域計画」を策定します！</a:t>
            </a:r>
            <a:endParaRPr kumimoji="1" lang="ja-JP" altLang="en-US" sz="3600" b="1" dirty="0"/>
          </a:p>
        </p:txBody>
      </p:sp>
    </p:spTree>
    <p:extLst>
      <p:ext uri="{BB962C8B-B14F-4D97-AF65-F5344CB8AC3E}">
        <p14:creationId xmlns:p14="http://schemas.microsoft.com/office/powerpoint/2010/main" val="1054319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E102D2AF-5437-4FBA-87E1-DA12C9E8BC28}"/>
              </a:ext>
            </a:extLst>
          </p:cNvPr>
          <p:cNvSpPr/>
          <p:nvPr/>
        </p:nvSpPr>
        <p:spPr>
          <a:xfrm>
            <a:off x="365194" y="254755"/>
            <a:ext cx="11592000" cy="9584651"/>
          </a:xfrm>
          <a:prstGeom prst="roundRect">
            <a:avLst>
              <a:gd name="adj" fmla="val 3972"/>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5" name="四角形: 角を丸くする 44">
            <a:extLst>
              <a:ext uri="{FF2B5EF4-FFF2-40B4-BE49-F238E27FC236}">
                <a16:creationId xmlns:a16="http://schemas.microsoft.com/office/drawing/2014/main" id="{66270E21-6E2B-4320-A8C8-ABE3C4DBB694}"/>
              </a:ext>
            </a:extLst>
          </p:cNvPr>
          <p:cNvSpPr/>
          <p:nvPr/>
        </p:nvSpPr>
        <p:spPr>
          <a:xfrm>
            <a:off x="593715" y="2812922"/>
            <a:ext cx="11084319" cy="6487832"/>
          </a:xfrm>
          <a:prstGeom prst="roundRect">
            <a:avLst>
              <a:gd name="adj" fmla="val 4177"/>
            </a:avLst>
          </a:prstGeom>
          <a:solidFill>
            <a:srgbClr val="DCF9FE"/>
          </a:solidFill>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8" name="四角形: 角を丸くする 27">
            <a:extLst>
              <a:ext uri="{FF2B5EF4-FFF2-40B4-BE49-F238E27FC236}">
                <a16:creationId xmlns:a16="http://schemas.microsoft.com/office/drawing/2014/main" id="{B2022755-27C7-4E99-B535-442DAAF1036D}"/>
              </a:ext>
            </a:extLst>
          </p:cNvPr>
          <p:cNvSpPr/>
          <p:nvPr/>
        </p:nvSpPr>
        <p:spPr>
          <a:xfrm>
            <a:off x="365194" y="9956576"/>
            <a:ext cx="11592000" cy="6243006"/>
          </a:xfrm>
          <a:prstGeom prst="roundRect">
            <a:avLst>
              <a:gd name="adj" fmla="val 3972"/>
            </a:avLst>
          </a:prstGeom>
          <a:solidFill>
            <a:schemeClr val="bg1">
              <a:lumMod val="95000"/>
            </a:schemeClr>
          </a:solidFill>
          <a:ln>
            <a:solidFill>
              <a:schemeClr val="accent6">
                <a:lumMod val="75000"/>
              </a:schemeClr>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タイトル 1">
            <a:extLst>
              <a:ext uri="{FF2B5EF4-FFF2-40B4-BE49-F238E27FC236}">
                <a16:creationId xmlns:a16="http://schemas.microsoft.com/office/drawing/2014/main" id="{30AEEFC5-1730-4517-A418-C06F04B8A141}"/>
              </a:ext>
            </a:extLst>
          </p:cNvPr>
          <p:cNvSpPr txBox="1">
            <a:spLocks/>
          </p:cNvSpPr>
          <p:nvPr/>
        </p:nvSpPr>
        <p:spPr>
          <a:xfrm>
            <a:off x="658590" y="420637"/>
            <a:ext cx="10932618" cy="2226413"/>
          </a:xfrm>
          <a:prstGeom prst="rect">
            <a:avLst/>
          </a:prstGeom>
          <a:ln/>
        </p:spPr>
        <p:style>
          <a:lnRef idx="1">
            <a:schemeClr val="accent4"/>
          </a:lnRef>
          <a:fillRef idx="2">
            <a:schemeClr val="accent4"/>
          </a:fillRef>
          <a:effectRef idx="1">
            <a:schemeClr val="accent4"/>
          </a:effectRef>
          <a:fontRef idx="minor">
            <a:schemeClr val="dk1"/>
          </a:fontRef>
        </p:style>
        <p:txBody>
          <a:bodyPr vert="horz" lIns="216000" tIns="72000" rIns="180000" bIns="45720" rtlCol="0" anchor="b">
            <a:noAutofit/>
          </a:bodyPr>
          <a:lstStyle>
            <a:lvl1pPr algn="l" defTabSz="2890028" rtl="0" eaLnBrk="1" latinLnBrk="0" hangingPunct="1">
              <a:lnSpc>
                <a:spcPct val="90000"/>
              </a:lnSpc>
              <a:spcBef>
                <a:spcPct val="0"/>
              </a:spcBef>
              <a:buNone/>
              <a:defRPr kumimoji="1" sz="13906" kern="1200">
                <a:solidFill>
                  <a:schemeClr val="tx1"/>
                </a:solidFill>
                <a:latin typeface="+mj-lt"/>
                <a:ea typeface="+mj-ea"/>
                <a:cs typeface="+mj-cs"/>
              </a:defRPr>
            </a:lvl1pPr>
          </a:lstStyle>
          <a:p>
            <a:pPr>
              <a:lnSpc>
                <a:spcPct val="100000"/>
              </a:lnSpc>
            </a:pPr>
            <a:r>
              <a:rPr lang="ja-JP" altLang="en-US" sz="2800" dirty="0">
                <a:latin typeface="メイリオ" panose="020B0604030504040204" pitchFamily="50" charset="-128"/>
                <a:ea typeface="メイリオ" panose="020B0604030504040204" pitchFamily="50" charset="-128"/>
              </a:rPr>
              <a:t>　市町村では、課題解決に向け、地域の農業・農地について話し合うため、みなさんと一緒に、関係機関（農業委員会、農地バンク、ＪＡ、土地改良区など）と一体となって、</a:t>
            </a:r>
            <a:endParaRPr lang="en-US" altLang="ja-JP" sz="2800" dirty="0">
              <a:latin typeface="メイリオ" panose="020B0604030504040204" pitchFamily="50" charset="-128"/>
              <a:ea typeface="メイリオ" panose="020B0604030504040204" pitchFamily="50" charset="-128"/>
            </a:endParaRPr>
          </a:p>
          <a:p>
            <a:pPr>
              <a:lnSpc>
                <a:spcPct val="100000"/>
              </a:lnSpc>
            </a:pPr>
            <a:r>
              <a:rPr lang="ja-JP" altLang="en-US" sz="3600" b="1" dirty="0">
                <a:latin typeface="メイリオ" panose="020B0604030504040204" pitchFamily="50" charset="-128"/>
                <a:ea typeface="メイリオ" panose="020B0604030504040204" pitchFamily="50" charset="-128"/>
              </a:rPr>
              <a:t>「地域計画の策定とその実行」</a:t>
            </a:r>
            <a:r>
              <a:rPr lang="ja-JP" altLang="en-US" sz="2800" dirty="0">
                <a:latin typeface="メイリオ" panose="020B0604030504040204" pitchFamily="50" charset="-128"/>
                <a:ea typeface="メイリオ" panose="020B0604030504040204" pitchFamily="50" charset="-128"/>
              </a:rPr>
              <a:t>に向け取り組んでいます。</a:t>
            </a:r>
          </a:p>
        </p:txBody>
      </p:sp>
      <p:sp>
        <p:nvSpPr>
          <p:cNvPr id="13" name="テキスト ボックス 12">
            <a:extLst>
              <a:ext uri="{FF2B5EF4-FFF2-40B4-BE49-F238E27FC236}">
                <a16:creationId xmlns:a16="http://schemas.microsoft.com/office/drawing/2014/main" id="{06B17C1A-B459-44B7-ABC1-2BA0AD45A22A}"/>
              </a:ext>
            </a:extLst>
          </p:cNvPr>
          <p:cNvSpPr txBox="1"/>
          <p:nvPr/>
        </p:nvSpPr>
        <p:spPr>
          <a:xfrm>
            <a:off x="940420" y="11280322"/>
            <a:ext cx="10390908" cy="844083"/>
          </a:xfrm>
          <a:prstGeom prst="rect">
            <a:avLst/>
          </a:prstGeom>
          <a:noFill/>
        </p:spPr>
        <p:txBody>
          <a:bodyPr wrap="none" rtlCol="0">
            <a:noAutofit/>
          </a:bodyPr>
          <a:lstStyle/>
          <a:p>
            <a:pPr>
              <a:lnSpc>
                <a:spcPts val="3100"/>
              </a:lnSpc>
            </a:pPr>
            <a:r>
              <a:rPr lang="ja-JP" altLang="en-US" sz="2200" dirty="0">
                <a:latin typeface="メイリオ" panose="020B0604030504040204" pitchFamily="50" charset="-128"/>
                <a:ea typeface="メイリオ" panose="020B0604030504040204" pitchFamily="50" charset="-128"/>
              </a:rPr>
              <a:t>①</a:t>
            </a:r>
            <a:r>
              <a:rPr lang="ja-JP" altLang="en-US" sz="2200" b="1" u="sng" dirty="0">
                <a:solidFill>
                  <a:schemeClr val="accent2">
                    <a:lumMod val="75000"/>
                  </a:schemeClr>
                </a:solidFill>
                <a:latin typeface="メイリオ" panose="020B0604030504040204" pitchFamily="50" charset="-128"/>
                <a:ea typeface="メイリオ" panose="020B0604030504040204" pitchFamily="50" charset="-128"/>
              </a:rPr>
              <a:t>地域計画を策定した区域を対象とする支援措置</a:t>
            </a:r>
            <a:r>
              <a:rPr lang="en-US" altLang="ja-JP" sz="2200" dirty="0">
                <a:latin typeface="メイリオ" panose="020B0604030504040204" pitchFamily="50" charset="-128"/>
                <a:ea typeface="メイリオ" panose="020B0604030504040204" pitchFamily="50" charset="-128"/>
              </a:rPr>
              <a:t/>
            </a:r>
            <a:br>
              <a:rPr lang="en-US" altLang="ja-JP" sz="2200" dirty="0">
                <a:latin typeface="メイリオ" panose="020B0604030504040204" pitchFamily="50" charset="-128"/>
                <a:ea typeface="メイリオ" panose="020B0604030504040204" pitchFamily="50" charset="-128"/>
              </a:rPr>
            </a:br>
            <a:r>
              <a:rPr lang="ja-JP" altLang="en-US" sz="2200" dirty="0">
                <a:latin typeface="メイリオ" panose="020B0604030504040204" pitchFamily="50" charset="-128"/>
                <a:ea typeface="メイリオ" panose="020B0604030504040204" pitchFamily="50" charset="-128"/>
              </a:rPr>
              <a:t>②</a:t>
            </a:r>
            <a:r>
              <a:rPr lang="ja-JP" altLang="en-US" sz="2200" b="1" u="sng" dirty="0">
                <a:solidFill>
                  <a:schemeClr val="accent2">
                    <a:lumMod val="75000"/>
                  </a:schemeClr>
                </a:solidFill>
                <a:latin typeface="メイリオ" panose="020B0604030504040204" pitchFamily="50" charset="-128"/>
                <a:ea typeface="メイリオ" panose="020B0604030504040204" pitchFamily="50" charset="-128"/>
              </a:rPr>
              <a:t>目標地図に位置付けられた経営体を対象とする支援措置</a:t>
            </a:r>
            <a:endParaRPr lang="en-US" altLang="ja-JP" sz="2200" b="1" u="sng"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14" name="四角形: 角を丸くする 13">
            <a:extLst>
              <a:ext uri="{FF2B5EF4-FFF2-40B4-BE49-F238E27FC236}">
                <a16:creationId xmlns:a16="http://schemas.microsoft.com/office/drawing/2014/main" id="{6C238367-6C09-48C8-958C-6D2F064A6666}"/>
              </a:ext>
            </a:extLst>
          </p:cNvPr>
          <p:cNvSpPr/>
          <p:nvPr/>
        </p:nvSpPr>
        <p:spPr>
          <a:xfrm>
            <a:off x="678910" y="12490883"/>
            <a:ext cx="11168077" cy="1712239"/>
          </a:xfrm>
          <a:prstGeom prst="roundRect">
            <a:avLst>
              <a:gd name="adj" fmla="val 6109"/>
            </a:avLst>
          </a:prstGeom>
          <a:solidFill>
            <a:schemeClr val="accent1">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5" name="テキスト ボックス 14">
            <a:extLst>
              <a:ext uri="{FF2B5EF4-FFF2-40B4-BE49-F238E27FC236}">
                <a16:creationId xmlns:a16="http://schemas.microsoft.com/office/drawing/2014/main" id="{6ED989D0-B57B-42FE-99A4-75AB59AE4B86}"/>
              </a:ext>
            </a:extLst>
          </p:cNvPr>
          <p:cNvSpPr txBox="1"/>
          <p:nvPr/>
        </p:nvSpPr>
        <p:spPr>
          <a:xfrm>
            <a:off x="833221" y="12340940"/>
            <a:ext cx="3190542" cy="400110"/>
          </a:xfrm>
          <a:prstGeom prst="rect">
            <a:avLst/>
          </a:prstGeom>
          <a:solidFill>
            <a:schemeClr val="bg1"/>
          </a:solidFill>
          <a:ln>
            <a:solidFill>
              <a:schemeClr val="tx1"/>
            </a:solidFill>
          </a:ln>
        </p:spPr>
        <p:txBody>
          <a:bodyPr wrap="square" rtlCol="0" anchor="ctr">
            <a:spAutoFit/>
          </a:bodyPr>
          <a:lstStyle/>
          <a:p>
            <a:pPr algn="ctr"/>
            <a:r>
              <a:rPr lang="ja-JP" altLang="en-US" sz="2000" dirty="0"/>
              <a:t>①区域を対象とする支援</a:t>
            </a:r>
          </a:p>
        </p:txBody>
      </p:sp>
      <p:sp>
        <p:nvSpPr>
          <p:cNvPr id="17" name="テキスト ボックス 16">
            <a:extLst>
              <a:ext uri="{FF2B5EF4-FFF2-40B4-BE49-F238E27FC236}">
                <a16:creationId xmlns:a16="http://schemas.microsoft.com/office/drawing/2014/main" id="{898724DD-D514-414B-AC3B-0C03A99052BB}"/>
              </a:ext>
            </a:extLst>
          </p:cNvPr>
          <p:cNvSpPr txBox="1"/>
          <p:nvPr/>
        </p:nvSpPr>
        <p:spPr>
          <a:xfrm>
            <a:off x="689466" y="12879684"/>
            <a:ext cx="10401662" cy="1323439"/>
          </a:xfrm>
          <a:prstGeom prst="rect">
            <a:avLst/>
          </a:prstGeom>
          <a:noFill/>
        </p:spPr>
        <p:txBody>
          <a:bodyPr wrap="square" rtlCol="0">
            <a:spAutoFit/>
          </a:bodyPr>
          <a:lstStyle/>
          <a:p>
            <a:r>
              <a:rPr lang="ja-JP" altLang="en-US" sz="2000" dirty="0" smtClean="0">
                <a:latin typeface="メイリオ" panose="020B0604030504040204" pitchFamily="50" charset="-128"/>
                <a:ea typeface="メイリオ" panose="020B0604030504040204" pitchFamily="50" charset="-128"/>
              </a:rPr>
              <a:t>・強い農業づくり総合支援交付金のうち産地基幹施設等支援タイプ</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smtClean="0">
                <a:latin typeface="メイリオ" panose="020B0604030504040204" pitchFamily="50" charset="-128"/>
                <a:ea typeface="メイリオ" panose="020B0604030504040204" pitchFamily="50" charset="-128"/>
              </a:rPr>
              <a:t>・機構集積協力金のうち地域集積協力金、集約化奨励金</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smtClean="0">
                <a:latin typeface="メイリオ" panose="020B0604030504040204" pitchFamily="50" charset="-128"/>
                <a:ea typeface="メイリオ" panose="020B0604030504040204" pitchFamily="50" charset="-128"/>
              </a:rPr>
              <a:t>・農地耕作条件改善事業</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smtClean="0">
                <a:latin typeface="メイリオ" panose="020B0604030504040204" pitchFamily="50" charset="-128"/>
                <a:ea typeface="メイリオ" panose="020B0604030504040204" pitchFamily="50" charset="-128"/>
              </a:rPr>
              <a:t>・農山漁村振興交付金のうち最適土地利用総合対策　　　等</a:t>
            </a:r>
            <a:endParaRPr lang="en-US" altLang="ja-JP" sz="2000" dirty="0">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3777DA6B-2F07-4F53-90CF-575A8D0E6915}"/>
              </a:ext>
            </a:extLst>
          </p:cNvPr>
          <p:cNvSpPr txBox="1">
            <a:spLocks/>
          </p:cNvSpPr>
          <p:nvPr/>
        </p:nvSpPr>
        <p:spPr>
          <a:xfrm>
            <a:off x="1376687" y="10138695"/>
            <a:ext cx="9882275" cy="930123"/>
          </a:xfrm>
          <a:prstGeom prst="rect">
            <a:avLst/>
          </a:prstGeom>
          <a:gradFill>
            <a:gsLst>
              <a:gs pos="0">
                <a:schemeClr val="accent2">
                  <a:satMod val="105000"/>
                  <a:tint val="67000"/>
                  <a:lumMod val="91000"/>
                  <a:lumOff val="9000"/>
                </a:schemeClr>
              </a:gs>
              <a:gs pos="50000">
                <a:schemeClr val="accent2">
                  <a:lumMod val="105000"/>
                  <a:satMod val="103000"/>
                  <a:tint val="73000"/>
                </a:schemeClr>
              </a:gs>
              <a:gs pos="100000">
                <a:schemeClr val="accent2">
                  <a:lumMod val="105000"/>
                  <a:satMod val="109000"/>
                  <a:tint val="81000"/>
                </a:schemeClr>
              </a:gs>
            </a:gsLst>
          </a:gradFill>
          <a:ln/>
        </p:spPr>
        <p:style>
          <a:lnRef idx="1">
            <a:schemeClr val="accent2"/>
          </a:lnRef>
          <a:fillRef idx="2">
            <a:schemeClr val="accent2"/>
          </a:fillRef>
          <a:effectRef idx="1">
            <a:schemeClr val="accent2"/>
          </a:effectRef>
          <a:fontRef idx="minor">
            <a:schemeClr val="dk1"/>
          </a:fontRef>
        </p:style>
        <p:txBody>
          <a:bodyPr vert="horz" lIns="180000" tIns="144000" rIns="180000" bIns="36000" rtlCol="0" anchor="ctr">
            <a:noAutofit/>
          </a:bodyPr>
          <a:lstStyle>
            <a:lvl1pPr algn="l" defTabSz="2890028" rtl="0" eaLnBrk="1" latinLnBrk="0" hangingPunct="1">
              <a:lnSpc>
                <a:spcPct val="90000"/>
              </a:lnSpc>
              <a:spcBef>
                <a:spcPct val="0"/>
              </a:spcBef>
              <a:buNone/>
              <a:defRPr kumimoji="1" sz="13906" kern="1200">
                <a:solidFill>
                  <a:schemeClr val="tx1"/>
                </a:solidFill>
                <a:latin typeface="+mj-lt"/>
                <a:ea typeface="+mj-ea"/>
                <a:cs typeface="+mj-cs"/>
              </a:defRPr>
            </a:lvl1pPr>
          </a:lstStyle>
          <a:p>
            <a:pPr>
              <a:lnSpc>
                <a:spcPct val="100000"/>
              </a:lnSpc>
            </a:pPr>
            <a:r>
              <a:rPr lang="ja-JP" altLang="en-US" sz="2800" dirty="0">
                <a:latin typeface="メイリオ" panose="020B0604030504040204" pitchFamily="50" charset="-128"/>
                <a:ea typeface="メイリオ" panose="020B0604030504040204" pitchFamily="50" charset="-128"/>
              </a:rPr>
              <a:t>　</a:t>
            </a:r>
            <a:r>
              <a:rPr lang="ja-JP" altLang="en-US" sz="2800" b="1" dirty="0">
                <a:latin typeface="メイリオ" panose="020B0604030504040204" pitchFamily="50" charset="-128"/>
                <a:ea typeface="メイリオ" panose="020B0604030504040204" pitchFamily="50" charset="-128"/>
              </a:rPr>
              <a:t>地域計画の区域</a:t>
            </a:r>
            <a:r>
              <a:rPr lang="ja-JP" altLang="en-US" sz="2800" dirty="0">
                <a:latin typeface="メイリオ" panose="020B0604030504040204" pitchFamily="50" charset="-128"/>
                <a:ea typeface="メイリオ" panose="020B0604030504040204" pitchFamily="50" charset="-128"/>
              </a:rPr>
              <a:t>や</a:t>
            </a:r>
            <a:r>
              <a:rPr lang="ja-JP" altLang="en-US" sz="2800" b="1" dirty="0">
                <a:latin typeface="メイリオ" panose="020B0604030504040204" pitchFamily="50" charset="-128"/>
                <a:ea typeface="メイリオ" panose="020B0604030504040204" pitchFamily="50" charset="-128"/>
              </a:rPr>
              <a:t>目標地図に位置付けられた経営体</a:t>
            </a:r>
            <a:r>
              <a:rPr lang="ja-JP" altLang="en-US" sz="2800" dirty="0">
                <a:latin typeface="メイリオ" panose="020B0604030504040204" pitchFamily="50" charset="-128"/>
                <a:ea typeface="メイリオ" panose="020B0604030504040204" pitchFamily="50" charset="-128"/>
              </a:rPr>
              <a:t>には、いろいろな支援措置があります。</a:t>
            </a:r>
          </a:p>
        </p:txBody>
      </p:sp>
      <p:sp>
        <p:nvSpPr>
          <p:cNvPr id="44" name="正方形/長方形 43">
            <a:extLst>
              <a:ext uri="{FF2B5EF4-FFF2-40B4-BE49-F238E27FC236}">
                <a16:creationId xmlns:a16="http://schemas.microsoft.com/office/drawing/2014/main" id="{CDEA30B7-D314-4C7D-85A5-F83E3276C028}"/>
              </a:ext>
            </a:extLst>
          </p:cNvPr>
          <p:cNvSpPr/>
          <p:nvPr/>
        </p:nvSpPr>
        <p:spPr>
          <a:xfrm>
            <a:off x="767440" y="3096206"/>
            <a:ext cx="7760155" cy="5170646"/>
          </a:xfrm>
          <a:prstGeom prst="rect">
            <a:avLst/>
          </a:prstGeom>
        </p:spPr>
        <p:txBody>
          <a:bodyPr wrap="square">
            <a:spAutoFit/>
          </a:bodyPr>
          <a:lstStyle/>
          <a:p>
            <a:pPr>
              <a:lnSpc>
                <a:spcPts val="3300"/>
              </a:lnSpc>
            </a:pPr>
            <a:r>
              <a:rPr lang="en-US" altLang="ja-JP" sz="3200" dirty="0">
                <a:latin typeface="ＭＳ ゴシック" panose="020B0609070205080204" pitchFamily="49" charset="-128"/>
                <a:ea typeface="ＭＳ ゴシック" panose="020B0609070205080204" pitchFamily="49" charset="-128"/>
              </a:rPr>
              <a:t>【</a:t>
            </a:r>
            <a:r>
              <a:rPr lang="ja-JP" altLang="en-US" sz="3200" dirty="0">
                <a:latin typeface="メイリオ" panose="020B0604030504040204" pitchFamily="50" charset="-128"/>
                <a:ea typeface="メイリオ" panose="020B0604030504040204" pitchFamily="50" charset="-128"/>
              </a:rPr>
              <a:t>地域計画とは？</a:t>
            </a:r>
            <a:r>
              <a:rPr lang="en-US" altLang="ja-JP" sz="3200" dirty="0">
                <a:latin typeface="メイリオ" panose="020B0604030504040204" pitchFamily="50" charset="-128"/>
                <a:ea typeface="メイリオ" panose="020B0604030504040204" pitchFamily="50" charset="-128"/>
              </a:rPr>
              <a:t>】</a:t>
            </a:r>
          </a:p>
          <a:p>
            <a:pPr>
              <a:lnSpc>
                <a:spcPts val="3300"/>
              </a:lnSpc>
            </a:pPr>
            <a:endParaRPr lang="en-US" altLang="ja-JP" sz="2400" dirty="0">
              <a:latin typeface="メイリオ" panose="020B0604030504040204" pitchFamily="50" charset="-128"/>
              <a:ea typeface="メイリオ" panose="020B0604030504040204" pitchFamily="50" charset="-128"/>
            </a:endParaRPr>
          </a:p>
          <a:p>
            <a:pPr marL="180000" indent="-180000">
              <a:lnSpc>
                <a:spcPts val="3300"/>
              </a:lnSpc>
            </a:pPr>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 農業者や地域のみなさんの話合いにより策定される地域の将来の農地利用の姿を明確化した設計図です。</a:t>
            </a:r>
            <a:endParaRPr lang="en-US" altLang="ja-JP" sz="2400" dirty="0">
              <a:latin typeface="メイリオ" panose="020B0604030504040204" pitchFamily="50" charset="-128"/>
              <a:ea typeface="メイリオ" panose="020B0604030504040204" pitchFamily="50" charset="-128"/>
            </a:endParaRPr>
          </a:p>
          <a:p>
            <a:pPr marL="180000" indent="-180000">
              <a:lnSpc>
                <a:spcPts val="3300"/>
              </a:lnSpc>
            </a:pPr>
            <a:r>
              <a:rPr lang="ja-JP" altLang="en-US" sz="2400" dirty="0">
                <a:latin typeface="メイリオ" panose="020B0604030504040204" pitchFamily="50" charset="-128"/>
                <a:ea typeface="メイリオ" panose="020B0604030504040204" pitchFamily="50" charset="-128"/>
              </a:rPr>
              <a:t>　 おおむね</a:t>
            </a:r>
            <a:r>
              <a:rPr lang="en-US" altLang="ja-JP" sz="2400" dirty="0">
                <a:latin typeface="メイリオ" panose="020B0604030504040204" pitchFamily="50" charset="-128"/>
                <a:ea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rPr>
              <a:t>年後を見据え、担い手を含め、農地所有者、地域住民なども交えて、話し合うことが重要です。</a:t>
            </a:r>
          </a:p>
          <a:p>
            <a:pPr marL="180000" indent="-180000">
              <a:lnSpc>
                <a:spcPts val="3300"/>
              </a:lnSpc>
            </a:pPr>
            <a:r>
              <a:rPr lang="ja-JP" altLang="en-US" sz="2400" dirty="0">
                <a:latin typeface="メイリオ" panose="020B0604030504040204" pitchFamily="50" charset="-128"/>
                <a:ea typeface="メイリオ" panose="020B0604030504040204" pitchFamily="50" charset="-128"/>
              </a:rPr>
              <a:t>　 特に今後、地域で営農又は生活していく後継者などの若い方や女性の参加が大切です。</a:t>
            </a:r>
            <a:endParaRPr lang="en-US" altLang="ja-JP" sz="2400" dirty="0">
              <a:latin typeface="メイリオ" panose="020B0604030504040204" pitchFamily="50" charset="-128"/>
              <a:ea typeface="メイリオ" panose="020B0604030504040204" pitchFamily="50" charset="-128"/>
            </a:endParaRPr>
          </a:p>
          <a:p>
            <a:pPr marL="273038" indent="-273038">
              <a:lnSpc>
                <a:spcPts val="3300"/>
              </a:lnSpc>
            </a:pPr>
            <a:endParaRPr lang="ja-JP" altLang="en-US" sz="2400" dirty="0">
              <a:latin typeface="メイリオ" panose="020B0604030504040204" pitchFamily="50" charset="-128"/>
              <a:ea typeface="メイリオ" panose="020B0604030504040204" pitchFamily="50" charset="-128"/>
            </a:endParaRPr>
          </a:p>
          <a:p>
            <a:pPr marL="180000" indent="-180000">
              <a:lnSpc>
                <a:spcPts val="3300"/>
              </a:lnSpc>
            </a:pPr>
            <a:r>
              <a:rPr lang="ja-JP" altLang="en-US" sz="2400" dirty="0">
                <a:latin typeface="メイリオ" panose="020B0604030504040204" pitchFamily="50" charset="-128"/>
                <a:ea typeface="メイリオ" panose="020B0604030504040204" pitchFamily="50" charset="-128"/>
              </a:rPr>
              <a:t>○ 担い手がいない地域では、地域計画にその旨を記載し、地域外から新たに農業を担う者を地域に呼び込むために活用しましょう。</a:t>
            </a:r>
            <a:endParaRPr lang="ja-JP" altLang="en-US" sz="1400" dirty="0">
              <a:latin typeface="メイリオ" panose="020B0604030504040204" pitchFamily="50" charset="-128"/>
              <a:ea typeface="メイリオ" panose="020B0604030504040204" pitchFamily="50" charset="-128"/>
            </a:endParaRPr>
          </a:p>
        </p:txBody>
      </p:sp>
      <p:pic>
        <p:nvPicPr>
          <p:cNvPr id="12290" name="Picture 2">
            <a:extLst>
              <a:ext uri="{FF2B5EF4-FFF2-40B4-BE49-F238E27FC236}">
                <a16:creationId xmlns:a16="http://schemas.microsoft.com/office/drawing/2014/main" id="{5A11D2C7-FBBA-44A1-9665-BE4A6FD38E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4410" y="5715119"/>
            <a:ext cx="2587015" cy="2630920"/>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54E042E5-EC6E-44C3-866D-0E72CA642873}"/>
              </a:ext>
            </a:extLst>
          </p:cNvPr>
          <p:cNvSpPr txBox="1"/>
          <p:nvPr/>
        </p:nvSpPr>
        <p:spPr>
          <a:xfrm>
            <a:off x="9014470" y="5413013"/>
            <a:ext cx="2067826" cy="369332"/>
          </a:xfrm>
          <a:prstGeom prst="rect">
            <a:avLst/>
          </a:prstGeom>
          <a:noFill/>
        </p:spPr>
        <p:txBody>
          <a:bodyPr wrap="square" rtlCol="0">
            <a:spAutoFit/>
          </a:bodyPr>
          <a:lstStyle/>
          <a:p>
            <a:r>
              <a:rPr kumimoji="1" lang="ja-JP" altLang="en-US" dirty="0"/>
              <a:t>将来の目標地図例</a:t>
            </a:r>
          </a:p>
        </p:txBody>
      </p:sp>
      <p:pic>
        <p:nvPicPr>
          <p:cNvPr id="33" name="Picture 2" descr="C:\Users\uruma2112\Desktop\うるま市地域耕作放棄地協議会\Ｈ29\調査もの\優良事例（金城義明）\DSCF0126.JPG">
            <a:extLst>
              <a:ext uri="{FF2B5EF4-FFF2-40B4-BE49-F238E27FC236}">
                <a16:creationId xmlns:a16="http://schemas.microsoft.com/office/drawing/2014/main" id="{AC388DE0-1448-4A37-91D4-EA616D38D03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91538" y="13112974"/>
            <a:ext cx="1277520" cy="958139"/>
          </a:xfrm>
          <a:prstGeom prst="rect">
            <a:avLst/>
          </a:prstGeom>
          <a:noFill/>
          <a:ln>
            <a:noFill/>
          </a:ln>
          <a:extLst>
            <a:ext uri="{909E8E84-426E-40DD-AFC4-6F175D3DCCD1}">
              <a14:hiddenFill xmlns:a14="http://schemas.microsoft.com/office/drawing/2010/main">
                <a:solidFill>
                  <a:srgbClr val="FFFFFF"/>
                </a:solidFill>
              </a14:hiddenFill>
            </a:ext>
          </a:extLst>
        </p:spPr>
      </p:pic>
      <p:grpSp>
        <p:nvGrpSpPr>
          <p:cNvPr id="11" name="グループ化 10">
            <a:extLst>
              <a:ext uri="{FF2B5EF4-FFF2-40B4-BE49-F238E27FC236}">
                <a16:creationId xmlns:a16="http://schemas.microsoft.com/office/drawing/2014/main" id="{D9D896A6-7257-4D38-B17F-7F2B1CB3B819}"/>
              </a:ext>
            </a:extLst>
          </p:cNvPr>
          <p:cNvGrpSpPr/>
          <p:nvPr/>
        </p:nvGrpSpPr>
        <p:grpSpPr>
          <a:xfrm>
            <a:off x="8822466" y="3112211"/>
            <a:ext cx="2758293" cy="1947086"/>
            <a:chOff x="8914011" y="3257351"/>
            <a:chExt cx="2231399" cy="1947086"/>
          </a:xfrm>
        </p:grpSpPr>
        <p:sp>
          <p:nvSpPr>
            <p:cNvPr id="36" name="吹き出し: 角を丸めた四角形 35">
              <a:extLst>
                <a:ext uri="{FF2B5EF4-FFF2-40B4-BE49-F238E27FC236}">
                  <a16:creationId xmlns:a16="http://schemas.microsoft.com/office/drawing/2014/main" id="{A1FFDCE5-AE30-4EE8-AD3E-C577EFEC247E}"/>
                </a:ext>
              </a:extLst>
            </p:cNvPr>
            <p:cNvSpPr/>
            <p:nvPr/>
          </p:nvSpPr>
          <p:spPr>
            <a:xfrm>
              <a:off x="8914011" y="3257351"/>
              <a:ext cx="2231399" cy="1947086"/>
            </a:xfrm>
            <a:prstGeom prst="wedgeRoundRectCallout">
              <a:avLst>
                <a:gd name="adj1" fmla="val 3158"/>
                <a:gd name="adj2" fmla="val 6623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dirty="0">
                  <a:solidFill>
                    <a:schemeClr val="tx1"/>
                  </a:solidFill>
                  <a:latin typeface="メイリオ" panose="020B0604030504040204" pitchFamily="50" charset="-128"/>
                  <a:ea typeface="メイリオ" panose="020B0604030504040204" pitchFamily="50" charset="-128"/>
                </a:rPr>
                <a:t>地図を見ながら</a:t>
              </a:r>
              <a:endParaRPr lang="en-US" altLang="ja-JP" sz="2000" dirty="0">
                <a:solidFill>
                  <a:schemeClr val="tx1"/>
                </a:solidFill>
                <a:latin typeface="メイリオ" panose="020B0604030504040204" pitchFamily="50" charset="-128"/>
                <a:ea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rPr>
                <a:t> 話合いましょう。</a:t>
              </a:r>
            </a:p>
          </p:txBody>
        </p:sp>
        <p:pic>
          <p:nvPicPr>
            <p:cNvPr id="35" name="図 34">
              <a:extLst>
                <a:ext uri="{FF2B5EF4-FFF2-40B4-BE49-F238E27FC236}">
                  <a16:creationId xmlns:a16="http://schemas.microsoft.com/office/drawing/2014/main" id="{CA197DD2-FD08-4D4D-9F35-AF67415D8DF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9148707" y="4026569"/>
              <a:ext cx="1811178" cy="975273"/>
            </a:xfrm>
            <a:prstGeom prst="rect">
              <a:avLst/>
            </a:prstGeom>
          </p:spPr>
        </p:pic>
      </p:grpSp>
      <p:pic>
        <p:nvPicPr>
          <p:cNvPr id="39" name="図 38" descr="家の前の道路&#10;&#10;低い精度で自動的に生成された説明">
            <a:extLst>
              <a:ext uri="{FF2B5EF4-FFF2-40B4-BE49-F238E27FC236}">
                <a16:creationId xmlns:a16="http://schemas.microsoft.com/office/drawing/2014/main" id="{A164A969-2250-4657-8C49-8CE1E0FA6555}"/>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8671022" y="13124055"/>
            <a:ext cx="1316976" cy="958139"/>
          </a:xfrm>
          <a:prstGeom prst="rect">
            <a:avLst/>
          </a:prstGeom>
        </p:spPr>
      </p:pic>
      <p:grpSp>
        <p:nvGrpSpPr>
          <p:cNvPr id="7" name="グループ化 6">
            <a:extLst>
              <a:ext uri="{FF2B5EF4-FFF2-40B4-BE49-F238E27FC236}">
                <a16:creationId xmlns:a16="http://schemas.microsoft.com/office/drawing/2014/main" id="{EEA7660B-13E8-4A4A-9E7A-87CEF6DDA61D}"/>
              </a:ext>
            </a:extLst>
          </p:cNvPr>
          <p:cNvGrpSpPr/>
          <p:nvPr/>
        </p:nvGrpSpPr>
        <p:grpSpPr>
          <a:xfrm>
            <a:off x="658590" y="14396916"/>
            <a:ext cx="11168077" cy="1596640"/>
            <a:chOff x="658590" y="14435016"/>
            <a:chExt cx="11168077" cy="1596640"/>
          </a:xfrm>
        </p:grpSpPr>
        <p:sp>
          <p:nvSpPr>
            <p:cNvPr id="18" name="四角形: 角を丸くする 17">
              <a:extLst>
                <a:ext uri="{FF2B5EF4-FFF2-40B4-BE49-F238E27FC236}">
                  <a16:creationId xmlns:a16="http://schemas.microsoft.com/office/drawing/2014/main" id="{CBBEF234-30A6-4387-8063-2F75FB5C5851}"/>
                </a:ext>
              </a:extLst>
            </p:cNvPr>
            <p:cNvSpPr/>
            <p:nvPr/>
          </p:nvSpPr>
          <p:spPr>
            <a:xfrm>
              <a:off x="658590" y="14606465"/>
              <a:ext cx="11168077" cy="1425191"/>
            </a:xfrm>
            <a:prstGeom prst="roundRect">
              <a:avLst>
                <a:gd name="adj" fmla="val 6696"/>
              </a:avLst>
            </a:prstGeom>
            <a:solidFill>
              <a:schemeClr val="accent1">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nvGrpSpPr>
            <p:cNvPr id="2" name="グループ化 1">
              <a:extLst>
                <a:ext uri="{FF2B5EF4-FFF2-40B4-BE49-F238E27FC236}">
                  <a16:creationId xmlns:a16="http://schemas.microsoft.com/office/drawing/2014/main" id="{B7D2B382-9635-4BF3-9E80-EBCEEB54C4BC}"/>
                </a:ext>
              </a:extLst>
            </p:cNvPr>
            <p:cNvGrpSpPr/>
            <p:nvPr/>
          </p:nvGrpSpPr>
          <p:grpSpPr>
            <a:xfrm>
              <a:off x="733786" y="14435016"/>
              <a:ext cx="11058324" cy="1477456"/>
              <a:chOff x="733786" y="14263566"/>
              <a:chExt cx="11058324" cy="1477456"/>
            </a:xfrm>
          </p:grpSpPr>
          <p:sp>
            <p:nvSpPr>
              <p:cNvPr id="19" name="テキスト ボックス 18">
                <a:extLst>
                  <a:ext uri="{FF2B5EF4-FFF2-40B4-BE49-F238E27FC236}">
                    <a16:creationId xmlns:a16="http://schemas.microsoft.com/office/drawing/2014/main" id="{0E57A34F-C52B-41BB-B8D8-811AE8EFB4E9}"/>
                  </a:ext>
                </a:extLst>
              </p:cNvPr>
              <p:cNvSpPr txBox="1"/>
              <p:nvPr/>
            </p:nvSpPr>
            <p:spPr>
              <a:xfrm>
                <a:off x="788663" y="14263566"/>
                <a:ext cx="6327739" cy="400110"/>
              </a:xfrm>
              <a:prstGeom prst="rect">
                <a:avLst/>
              </a:prstGeom>
              <a:solidFill>
                <a:schemeClr val="bg1"/>
              </a:solidFill>
              <a:ln>
                <a:solidFill>
                  <a:schemeClr val="tx1"/>
                </a:solidFill>
              </a:ln>
            </p:spPr>
            <p:txBody>
              <a:bodyPr wrap="square" rtlCol="0" anchor="ctr">
                <a:spAutoFit/>
              </a:bodyPr>
              <a:lstStyle/>
              <a:p>
                <a:pPr algn="ctr"/>
                <a:r>
                  <a:rPr lang="ja-JP" altLang="en-US" sz="2000" dirty="0"/>
                  <a:t>②目標地図に位置付けられた経営体を対象とする支援</a:t>
                </a:r>
              </a:p>
            </p:txBody>
          </p:sp>
          <p:sp>
            <p:nvSpPr>
              <p:cNvPr id="20" name="テキスト ボックス 19">
                <a:extLst>
                  <a:ext uri="{FF2B5EF4-FFF2-40B4-BE49-F238E27FC236}">
                    <a16:creationId xmlns:a16="http://schemas.microsoft.com/office/drawing/2014/main" id="{68AA3F3F-0A9F-4374-998A-CFD7D9DC21E9}"/>
                  </a:ext>
                </a:extLst>
              </p:cNvPr>
              <p:cNvSpPr txBox="1"/>
              <p:nvPr/>
            </p:nvSpPr>
            <p:spPr>
              <a:xfrm>
                <a:off x="733786" y="14725359"/>
                <a:ext cx="11058324" cy="1015663"/>
              </a:xfrm>
              <a:prstGeom prst="rect">
                <a:avLst/>
              </a:prstGeom>
              <a:noFill/>
            </p:spPr>
            <p:txBody>
              <a:bodyPr wrap="square" rtlCol="0">
                <a:spAutoFit/>
              </a:bodyPr>
              <a:lstStyle/>
              <a:p>
                <a:pPr marL="182555" indent="-182555"/>
                <a:r>
                  <a:rPr lang="ja-JP" altLang="en-US" sz="2000" dirty="0">
                    <a:latin typeface="メイリオ" panose="020B0604030504040204" pitchFamily="50" charset="-128"/>
                    <a:ea typeface="メイリオ" panose="020B0604030504040204" pitchFamily="50" charset="-128"/>
                  </a:rPr>
                  <a:t>・農地利用効率化等支援交付金</a:t>
                </a:r>
                <a:endParaRPr lang="en-US" altLang="ja-JP" sz="2000" dirty="0">
                  <a:latin typeface="メイリオ" panose="020B0604030504040204" pitchFamily="50" charset="-128"/>
                  <a:ea typeface="メイリオ" panose="020B0604030504040204" pitchFamily="50" charset="-128"/>
                </a:endParaRPr>
              </a:p>
              <a:p>
                <a:pPr marL="182555" indent="-182555"/>
                <a:r>
                  <a:rPr lang="ja-JP" altLang="en-US" sz="2000" dirty="0">
                    <a:latin typeface="メイリオ" panose="020B0604030504040204" pitchFamily="50" charset="-128"/>
                    <a:ea typeface="メイリオ" panose="020B0604030504040204" pitchFamily="50" charset="-128"/>
                  </a:rPr>
                  <a:t>・新規就農者育成総合対策のうち経営開始資金、経営発展支援事業</a:t>
                </a:r>
                <a:endParaRPr lang="en-US" altLang="ja-JP" sz="2000" dirty="0">
                  <a:latin typeface="メイリオ" panose="020B0604030504040204" pitchFamily="50" charset="-128"/>
                  <a:ea typeface="メイリオ" panose="020B0604030504040204" pitchFamily="50" charset="-128"/>
                </a:endParaRPr>
              </a:p>
              <a:p>
                <a:pPr marL="182555" indent="-182555"/>
                <a:r>
                  <a:rPr lang="ja-JP" altLang="en-US" sz="2000" dirty="0">
                    <a:latin typeface="メイリオ" panose="020B0604030504040204" pitchFamily="50" charset="-128"/>
                    <a:ea typeface="メイリオ" panose="020B0604030504040204" pitchFamily="50" charset="-128"/>
                  </a:rPr>
                  <a:t>・スーパー</a:t>
                </a:r>
                <a:r>
                  <a:rPr lang="en-US" altLang="ja-JP" sz="2000" dirty="0">
                    <a:latin typeface="メイリオ" panose="020B0604030504040204" pitchFamily="50" charset="-128"/>
                    <a:ea typeface="メイリオ" panose="020B0604030504040204" pitchFamily="50" charset="-128"/>
                  </a:rPr>
                  <a:t>L</a:t>
                </a:r>
                <a:r>
                  <a:rPr lang="ja-JP" altLang="en-US" sz="2000" dirty="0">
                    <a:latin typeface="メイリオ" panose="020B0604030504040204" pitchFamily="50" charset="-128"/>
                    <a:ea typeface="メイリオ" panose="020B0604030504040204" pitchFamily="50" charset="-128"/>
                  </a:rPr>
                  <a:t>資金・農業近代化資金金利負担軽減措置　　　　　 　　等</a:t>
                </a:r>
              </a:p>
            </p:txBody>
          </p:sp>
          <p:pic>
            <p:nvPicPr>
              <p:cNvPr id="34" name="図 33" descr="草, 屋外, 屋外のオブジェ, 農機具 が含まれている画像&#10;&#10;自動的に生成された説明">
                <a:extLst>
                  <a:ext uri="{FF2B5EF4-FFF2-40B4-BE49-F238E27FC236}">
                    <a16:creationId xmlns:a16="http://schemas.microsoft.com/office/drawing/2014/main" id="{D7385B93-8FB4-4064-97B9-A72DAEA5AA8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607379" y="14725359"/>
                <a:ext cx="1365285" cy="983457"/>
              </a:xfrm>
              <a:prstGeom prst="rect">
                <a:avLst/>
              </a:prstGeom>
            </p:spPr>
          </p:pic>
          <p:pic>
            <p:nvPicPr>
              <p:cNvPr id="41" name="図 40" descr="屋内, テーブル, 部屋, 座る が含まれている画像&#10;&#10;自動的に生成された説明">
                <a:extLst>
                  <a:ext uri="{FF2B5EF4-FFF2-40B4-BE49-F238E27FC236}">
                    <a16:creationId xmlns:a16="http://schemas.microsoft.com/office/drawing/2014/main" id="{0B302586-4504-4ED0-9875-A1E271A9D3B1}"/>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10266787" y="14742188"/>
                <a:ext cx="1253147" cy="998834"/>
              </a:xfrm>
              <a:prstGeom prst="rect">
                <a:avLst/>
              </a:prstGeom>
            </p:spPr>
          </p:pic>
        </p:grpSp>
      </p:grpSp>
      <p:sp>
        <p:nvSpPr>
          <p:cNvPr id="37" name="テキスト ボックス 36">
            <a:extLst>
              <a:ext uri="{FF2B5EF4-FFF2-40B4-BE49-F238E27FC236}">
                <a16:creationId xmlns:a16="http://schemas.microsoft.com/office/drawing/2014/main" id="{37CE8E45-5818-4C8D-85E8-BE8D37DD60C4}"/>
              </a:ext>
            </a:extLst>
          </p:cNvPr>
          <p:cNvSpPr txBox="1"/>
          <p:nvPr/>
        </p:nvSpPr>
        <p:spPr>
          <a:xfrm>
            <a:off x="8601051" y="8309580"/>
            <a:ext cx="2743226" cy="307777"/>
          </a:xfrm>
          <a:prstGeom prst="rect">
            <a:avLst/>
          </a:prstGeom>
          <a:noFill/>
        </p:spPr>
        <p:txBody>
          <a:bodyPr wrap="square" rtlCol="0">
            <a:spAutoFit/>
          </a:bodyPr>
          <a:lstStyle/>
          <a:p>
            <a:r>
              <a:rPr lang="en-US" altLang="ja-JP" sz="1400" dirty="0"/>
              <a:t>※</a:t>
            </a:r>
            <a:r>
              <a:rPr lang="ja-JP" altLang="en-US" sz="1400" dirty="0"/>
              <a:t>徐々に作り上げていきましょう。</a:t>
            </a:r>
            <a:endParaRPr kumimoji="1" lang="ja-JP" altLang="en-US" sz="1400" dirty="0"/>
          </a:p>
        </p:txBody>
      </p:sp>
    </p:spTree>
    <p:extLst>
      <p:ext uri="{BB962C8B-B14F-4D97-AF65-F5344CB8AC3E}">
        <p14:creationId xmlns:p14="http://schemas.microsoft.com/office/powerpoint/2010/main" val="15191090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575</Words>
  <Application>Microsoft Office PowerPoint</Application>
  <PresentationFormat>ユーザー設定</PresentationFormat>
  <Paragraphs>43</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HGS創英角ﾎﾟｯﾌﾟ体</vt:lpstr>
      <vt:lpstr>Meiryo UI</vt:lpstr>
      <vt:lpstr>ＭＳ ゴシック</vt:lpstr>
      <vt:lpstr>メイリオ</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2023-11-30T02:42:26Z</dcterms:created>
  <dcterms:modified xsi:type="dcterms:W3CDTF">2023-12-15T06:15:08Z</dcterms:modified>
</cp:coreProperties>
</file>