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9"/>
  </p:notesMasterIdLst>
  <p:sldIdLst>
    <p:sldId id="274" r:id="rId2"/>
    <p:sldId id="275" r:id="rId3"/>
    <p:sldId id="258" r:id="rId4"/>
    <p:sldId id="259" r:id="rId5"/>
    <p:sldId id="272" r:id="rId6"/>
    <p:sldId id="273" r:id="rId7"/>
    <p:sldId id="269" r:id="rId8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FFFF"/>
    <a:srgbClr val="996633"/>
    <a:srgbClr val="008000"/>
    <a:srgbClr val="DDDDDD"/>
    <a:srgbClr val="F8F8F8"/>
    <a:srgbClr val="808080"/>
    <a:srgbClr val="3333CC"/>
    <a:srgbClr val="3333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0" autoAdjust="0"/>
    <p:restoredTop sz="96488" autoAdjust="0"/>
  </p:normalViewPr>
  <p:slideViewPr>
    <p:cSldViewPr snapToGrid="0">
      <p:cViewPr varScale="1">
        <p:scale>
          <a:sx n="109" d="100"/>
          <a:sy n="109" d="100"/>
        </p:scale>
        <p:origin x="1354" y="77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3A7F8-C691-48E0-812E-5D13B6341FCD}" type="datetimeFigureOut">
              <a:rPr kumimoji="1" lang="ja-JP" altLang="en-US" smtClean="0"/>
              <a:t>2022/2/2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1D6C6-D9A4-4C92-8180-522E018116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315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1D6C6-D9A4-4C92-8180-522E0181169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57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1D6C6-D9A4-4C92-8180-522E0181169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7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3AE2-5C03-4520-9A7D-4BD0E46CD037}" type="datetimeFigureOut">
              <a:rPr kumimoji="1" lang="ja-JP" altLang="en-US" smtClean="0"/>
              <a:t>2022/2/2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21E3-DE39-43F4-B9BD-4D0ECB485C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4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3AE2-5C03-4520-9A7D-4BD0E46CD037}" type="datetimeFigureOut">
              <a:rPr kumimoji="1" lang="ja-JP" altLang="en-US" smtClean="0"/>
              <a:t>2022/2/2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21E3-DE39-43F4-B9BD-4D0ECB485C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81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3AE2-5C03-4520-9A7D-4BD0E46CD037}" type="datetimeFigureOut">
              <a:rPr kumimoji="1" lang="ja-JP" altLang="en-US" smtClean="0"/>
              <a:t>2022/2/2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21E3-DE39-43F4-B9BD-4D0ECB485C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514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3AE2-5C03-4520-9A7D-4BD0E46CD037}" type="datetimeFigureOut">
              <a:rPr kumimoji="1" lang="ja-JP" altLang="en-US" smtClean="0"/>
              <a:t>2022/2/2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21E3-DE39-43F4-B9BD-4D0ECB485C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505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3AE2-5C03-4520-9A7D-4BD0E46CD037}" type="datetimeFigureOut">
              <a:rPr kumimoji="1" lang="ja-JP" altLang="en-US" smtClean="0"/>
              <a:t>2022/2/2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21E3-DE39-43F4-B9BD-4D0ECB485C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99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3AE2-5C03-4520-9A7D-4BD0E46CD037}" type="datetimeFigureOut">
              <a:rPr kumimoji="1" lang="ja-JP" altLang="en-US" smtClean="0"/>
              <a:t>2022/2/2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21E3-DE39-43F4-B9BD-4D0ECB485C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59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3AE2-5C03-4520-9A7D-4BD0E46CD037}" type="datetimeFigureOut">
              <a:rPr kumimoji="1" lang="ja-JP" altLang="en-US" smtClean="0"/>
              <a:t>2022/2/2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21E3-DE39-43F4-B9BD-4D0ECB485C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7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3AE2-5C03-4520-9A7D-4BD0E46CD037}" type="datetimeFigureOut">
              <a:rPr kumimoji="1" lang="ja-JP" altLang="en-US" smtClean="0"/>
              <a:t>2022/2/2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21E3-DE39-43F4-B9BD-4D0ECB485C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44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3AE2-5C03-4520-9A7D-4BD0E46CD037}" type="datetimeFigureOut">
              <a:rPr kumimoji="1" lang="ja-JP" altLang="en-US" smtClean="0"/>
              <a:t>2022/2/2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21E3-DE39-43F4-B9BD-4D0ECB485C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537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 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3AE2-5C03-4520-9A7D-4BD0E46CD037}" type="datetimeFigureOut">
              <a:rPr kumimoji="1" lang="ja-JP" altLang="en-US" smtClean="0"/>
              <a:t>2022/2/2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21E3-DE39-43F4-B9BD-4D0ECB485C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43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3AE2-5C03-4520-9A7D-4BD0E46CD037}" type="datetimeFigureOut">
              <a:rPr kumimoji="1" lang="ja-JP" altLang="en-US" smtClean="0"/>
              <a:t>2022/2/2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21E3-DE39-43F4-B9BD-4D0ECB485C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29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63AE2-5C03-4520-9A7D-4BD0E46CD037}" type="datetimeFigureOut">
              <a:rPr kumimoji="1" lang="ja-JP" altLang="en-US" smtClean="0"/>
              <a:t>2022/2/2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721E3-DE39-43F4-B9BD-4D0ECB485C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63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18" Type="http://schemas.openxmlformats.org/officeDocument/2006/relationships/image" Target="../media/image26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19" Type="http://schemas.openxmlformats.org/officeDocument/2006/relationships/image" Target="../media/image27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975357" y="1562629"/>
            <a:ext cx="7518401" cy="3117744"/>
          </a:xfrm>
        </p:spPr>
        <p:txBody>
          <a:bodyPr>
            <a:noAutofit/>
          </a:bodyPr>
          <a:lstStyle/>
          <a:p>
            <a:pPr algn="l"/>
            <a:r>
              <a:rPr lang="ja-JP" altLang="en-US" sz="5400" b="1" dirty="0">
                <a:latin typeface="+mn-lt"/>
              </a:rPr>
              <a:t>まちなか</a:t>
            </a:r>
            <a:r>
              <a:rPr lang="en-US" altLang="ja-JP" sz="5400" b="1" dirty="0">
                <a:latin typeface="+mn-lt"/>
              </a:rPr>
              <a:t/>
            </a:r>
            <a:br>
              <a:rPr lang="en-US" altLang="ja-JP" sz="5400" b="1" dirty="0">
                <a:latin typeface="+mn-lt"/>
              </a:rPr>
            </a:br>
            <a:r>
              <a:rPr lang="ja-JP" altLang="en-US" sz="5400" b="1" dirty="0">
                <a:latin typeface="+mn-lt"/>
              </a:rPr>
              <a:t>ポップアップ＆ゴ</a:t>
            </a:r>
            <a:r>
              <a:rPr lang="en-US" altLang="ja-JP" sz="5400" b="1" dirty="0">
                <a:latin typeface="+mn-lt"/>
              </a:rPr>
              <a:t>―DX</a:t>
            </a:r>
            <a:br>
              <a:rPr lang="en-US" altLang="ja-JP" sz="5400" b="1" dirty="0">
                <a:latin typeface="+mn-lt"/>
              </a:rPr>
            </a:br>
            <a:r>
              <a:rPr lang="ja-JP" altLang="en-US" sz="5400" b="1" dirty="0">
                <a:latin typeface="+mn-lt"/>
              </a:rPr>
              <a:t>社会実験</a:t>
            </a:r>
            <a:r>
              <a:rPr lang="en-US" altLang="ja-JP" sz="5400" b="1" dirty="0">
                <a:latin typeface="+mn-lt"/>
              </a:rPr>
              <a:t/>
            </a:r>
            <a:br>
              <a:rPr lang="en-US" altLang="ja-JP" sz="5400" b="1" dirty="0">
                <a:latin typeface="+mn-lt"/>
              </a:rPr>
            </a:br>
            <a:r>
              <a:rPr lang="ja-JP" altLang="en-US" sz="5400" b="1" dirty="0">
                <a:latin typeface="+mn-lt"/>
              </a:rPr>
              <a:t>概要について</a:t>
            </a:r>
            <a:endParaRPr kumimoji="1" lang="ja-JP" altLang="en-US" sz="5400" b="1" dirty="0">
              <a:latin typeface="+mn-lt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5357" y="6243002"/>
            <a:ext cx="717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注）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DX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は、デジタルトランスフォーメーションを示します。</a:t>
            </a:r>
          </a:p>
        </p:txBody>
      </p:sp>
      <p:sp>
        <p:nvSpPr>
          <p:cNvPr id="3" name="フレーム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38"/>
            </a:avLst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タイトル 3"/>
          <p:cNvSpPr txBox="1">
            <a:spLocks/>
          </p:cNvSpPr>
          <p:nvPr/>
        </p:nvSpPr>
        <p:spPr>
          <a:xfrm>
            <a:off x="975356" y="4773793"/>
            <a:ext cx="7518401" cy="6316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>
                <a:latin typeface="+mn-lt"/>
              </a:rPr>
              <a:t>小諸市　建設水道部　都市計画課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5356" y="5597226"/>
            <a:ext cx="299641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令和４年２月３日更新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1450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1878"/>
          </a:xfrm>
          <a:solidFill>
            <a:srgbClr val="CC9900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+mn-ea"/>
                <a:ea typeface="+mn-ea"/>
              </a:rPr>
              <a:t>１　小諸駅周辺の来訪者インタビュー</a:t>
            </a:r>
            <a:r>
              <a:rPr lang="ja-JP" altLang="en-US" sz="1800" b="1" dirty="0">
                <a:solidFill>
                  <a:schemeClr val="bg1"/>
                </a:solidFill>
                <a:latin typeface="+mn-ea"/>
                <a:ea typeface="+mn-ea"/>
              </a:rPr>
              <a:t>（</a:t>
            </a:r>
            <a:r>
              <a:rPr lang="en-US" altLang="ja-JP" sz="1800" b="1" dirty="0">
                <a:solidFill>
                  <a:schemeClr val="bg1"/>
                </a:solidFill>
                <a:latin typeface="+mn-ea"/>
                <a:ea typeface="+mn-ea"/>
              </a:rPr>
              <a:t>UR</a:t>
            </a:r>
            <a:r>
              <a:rPr lang="ja-JP" altLang="en-US" sz="1800" b="1" dirty="0">
                <a:solidFill>
                  <a:schemeClr val="bg1"/>
                </a:solidFill>
                <a:latin typeface="+mn-ea"/>
                <a:ea typeface="+mn-ea"/>
              </a:rPr>
              <a:t>都市機構による調査）</a:t>
            </a:r>
            <a:endParaRPr kumimoji="1" lang="ja-JP" altLang="en-US" sz="1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57455" y="1583722"/>
            <a:ext cx="5393329" cy="9551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1600" dirty="0"/>
              <a:t>まちなか社会実験（スマートカート、フォトコモロ）による回遊性や認知度への影響・効果を確認するため、小諸駅、懐古園、相生町において、来訪者インタビューを実施（報告書はとりまとめ中）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8650" y="2805885"/>
            <a:ext cx="793136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625475"/>
            <a:r>
              <a:rPr kumimoji="1" lang="ja-JP" altLang="en-US" sz="1600" b="1" dirty="0"/>
              <a:t>回遊の動機として挙げられたこと</a:t>
            </a: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1155592" y="6160415"/>
            <a:ext cx="7126474" cy="630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ja-JP" altLang="en-US" sz="1600" b="1" dirty="0">
                <a:latin typeface="+mn-ea"/>
              </a:rPr>
              <a:t>“コト”と“モノ”の情報認知が広がると、</a:t>
            </a:r>
            <a:endParaRPr lang="en-US" altLang="ja-JP" sz="1600" b="1" dirty="0">
              <a:latin typeface="+mn-ea"/>
            </a:endParaRPr>
          </a:p>
          <a:p>
            <a:pPr marL="0" indent="0" algn="r">
              <a:lnSpc>
                <a:spcPts val="1800"/>
              </a:lnSpc>
              <a:spcBef>
                <a:spcPts val="0"/>
              </a:spcBef>
              <a:buNone/>
            </a:pPr>
            <a:r>
              <a:rPr lang="ja-JP" altLang="en-US" sz="1600" b="1" dirty="0">
                <a:latin typeface="+mn-ea"/>
              </a:rPr>
              <a:t>まちなかの回遊性が向上し、滞留が促進される。</a:t>
            </a:r>
            <a:endParaRPr lang="en-US" altLang="ja-JP" sz="1600" b="1" dirty="0">
              <a:latin typeface="+mn-ea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altLang="ja-JP" sz="1600" b="1" dirty="0">
              <a:latin typeface="+mn-ea"/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ja-JP" altLang="en-US" sz="1600" b="1" dirty="0">
              <a:latin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4" t="19965" r="11659" b="11658"/>
          <a:stretch/>
        </p:blipFill>
        <p:spPr>
          <a:xfrm>
            <a:off x="619697" y="850088"/>
            <a:ext cx="2455395" cy="1841547"/>
          </a:xfrm>
          <a:prstGeom prst="rect">
            <a:avLst/>
          </a:prstGeom>
        </p:spPr>
      </p:pic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3257455" y="850088"/>
            <a:ext cx="5393329" cy="720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dirty="0"/>
              <a:t>実施日　Ｒ３年９月</a:t>
            </a:r>
            <a:r>
              <a:rPr lang="en-US" altLang="ja-JP" sz="1600" dirty="0"/>
              <a:t>20</a:t>
            </a:r>
            <a:r>
              <a:rPr lang="ja-JP" altLang="en-US" sz="1600" dirty="0"/>
              <a:t>日、</a:t>
            </a:r>
            <a:r>
              <a:rPr lang="en-US" altLang="ja-JP" sz="1600" dirty="0"/>
              <a:t>11</a:t>
            </a:r>
            <a:r>
              <a:rPr lang="ja-JP" altLang="en-US" sz="1600" dirty="0"/>
              <a:t>月７日、</a:t>
            </a:r>
            <a:r>
              <a:rPr lang="en-US" altLang="ja-JP" sz="1600" dirty="0"/>
              <a:t>11</a:t>
            </a:r>
            <a:r>
              <a:rPr lang="ja-JP" altLang="en-US" sz="1600" dirty="0"/>
              <a:t>月</a:t>
            </a:r>
            <a:r>
              <a:rPr lang="en-US" altLang="ja-JP" sz="1600" dirty="0"/>
              <a:t>13</a:t>
            </a:r>
            <a:r>
              <a:rPr lang="ja-JP" altLang="en-US" sz="1600" dirty="0"/>
              <a:t>日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1600" dirty="0"/>
              <a:t>回答者　延べ</a:t>
            </a:r>
            <a:r>
              <a:rPr lang="en-US" altLang="ja-JP" sz="1600" dirty="0"/>
              <a:t>462</a:t>
            </a:r>
            <a:r>
              <a:rPr lang="ja-JP" altLang="en-US" sz="1600" dirty="0"/>
              <a:t>名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97" y="3206619"/>
            <a:ext cx="2080045" cy="133057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t="11264" r="19933" b="24965"/>
          <a:stretch/>
        </p:blipFill>
        <p:spPr>
          <a:xfrm>
            <a:off x="6987219" y="4485218"/>
            <a:ext cx="1572792" cy="144103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5147" y="6296594"/>
            <a:ext cx="748853" cy="597544"/>
          </a:xfrm>
          <a:prstGeom prst="rect">
            <a:avLst/>
          </a:prstGeom>
          <a:noFill/>
        </p:spPr>
      </p:pic>
      <p:sp>
        <p:nvSpPr>
          <p:cNvPr id="6" name="角丸四角形吹き出し 5"/>
          <p:cNvSpPr/>
          <p:nvPr/>
        </p:nvSpPr>
        <p:spPr>
          <a:xfrm>
            <a:off x="3075093" y="3490146"/>
            <a:ext cx="5506458" cy="900859"/>
          </a:xfrm>
          <a:prstGeom prst="wedgeRoundRectCallout">
            <a:avLst>
              <a:gd name="adj1" fmla="val -55916"/>
              <a:gd name="adj2" fmla="val 7703"/>
              <a:gd name="adj3" fmla="val 16667"/>
            </a:avLst>
          </a:prstGeom>
          <a:solidFill>
            <a:schemeClr val="bg1"/>
          </a:solidFill>
          <a:ln w="1270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3183887" y="3579302"/>
            <a:ext cx="5305965" cy="76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カートに乗っている人が楽しそうなので、乗ってみたかった。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以前、カートが走っているところを見かけて、ずっと気になっていた。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628649" y="5038106"/>
            <a:ext cx="5876415" cy="915031"/>
          </a:xfrm>
          <a:prstGeom prst="wedgeRoundRectCallout">
            <a:avLst>
              <a:gd name="adj1" fmla="val 54275"/>
              <a:gd name="adj2" fmla="val 9594"/>
              <a:gd name="adj3" fmla="val 16667"/>
            </a:avLst>
          </a:prstGeom>
          <a:solidFill>
            <a:schemeClr val="bg1"/>
          </a:solidFill>
          <a:ln w="1270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628650" y="5187327"/>
            <a:ext cx="5729948" cy="644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（作品を見にいく人がいて）気になって、自分も見に行ってみた。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SNS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の投稿を見かけ、興味が出たので、来てみた。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628649" y="2775424"/>
            <a:ext cx="596106" cy="375610"/>
            <a:chOff x="628649" y="2853771"/>
            <a:chExt cx="596106" cy="375610"/>
          </a:xfrm>
        </p:grpSpPr>
        <p:sp>
          <p:nvSpPr>
            <p:cNvPr id="7" name="二等辺三角形 6"/>
            <p:cNvSpPr/>
            <p:nvPr/>
          </p:nvSpPr>
          <p:spPr>
            <a:xfrm rot="5400000">
              <a:off x="531987" y="2952185"/>
              <a:ext cx="373858" cy="180533"/>
            </a:xfrm>
            <a:prstGeom prst="triangle">
              <a:avLst/>
            </a:prstGeom>
            <a:solidFill>
              <a:srgbClr val="CC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二等辺三角形 23"/>
            <p:cNvSpPr/>
            <p:nvPr/>
          </p:nvSpPr>
          <p:spPr>
            <a:xfrm rot="5400000">
              <a:off x="739774" y="2951309"/>
              <a:ext cx="373858" cy="180533"/>
            </a:xfrm>
            <a:prstGeom prst="triangle">
              <a:avLst/>
            </a:prstGeom>
            <a:solidFill>
              <a:srgbClr val="CC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二等辺三角形 24"/>
            <p:cNvSpPr/>
            <p:nvPr/>
          </p:nvSpPr>
          <p:spPr>
            <a:xfrm rot="5400000">
              <a:off x="947560" y="2950433"/>
              <a:ext cx="373858" cy="180533"/>
            </a:xfrm>
            <a:prstGeom prst="triangle">
              <a:avLst/>
            </a:prstGeom>
            <a:solidFill>
              <a:srgbClr val="CC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" name="コンテンツ プレースホルダー 2"/>
          <p:cNvSpPr txBox="1">
            <a:spLocks/>
          </p:cNvSpPr>
          <p:nvPr/>
        </p:nvSpPr>
        <p:spPr>
          <a:xfrm>
            <a:off x="3183887" y="3155304"/>
            <a:ext cx="2471325" cy="341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スマートカート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egg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の利用者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628649" y="4708989"/>
            <a:ext cx="4759277" cy="341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浅間国際フォトフェスティバル フォトコモロの観覧者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559484" y="6221508"/>
            <a:ext cx="596106" cy="375610"/>
            <a:chOff x="628649" y="2853771"/>
            <a:chExt cx="596106" cy="375610"/>
          </a:xfrm>
        </p:grpSpPr>
        <p:sp>
          <p:nvSpPr>
            <p:cNvPr id="29" name="二等辺三角形 28"/>
            <p:cNvSpPr/>
            <p:nvPr/>
          </p:nvSpPr>
          <p:spPr>
            <a:xfrm rot="5400000">
              <a:off x="531987" y="2952185"/>
              <a:ext cx="373858" cy="180533"/>
            </a:xfrm>
            <a:prstGeom prst="triangle">
              <a:avLst/>
            </a:prstGeom>
            <a:solidFill>
              <a:srgbClr val="CC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二等辺三角形 29"/>
            <p:cNvSpPr/>
            <p:nvPr/>
          </p:nvSpPr>
          <p:spPr>
            <a:xfrm rot="5400000">
              <a:off x="739774" y="2951309"/>
              <a:ext cx="373858" cy="180533"/>
            </a:xfrm>
            <a:prstGeom prst="triangle">
              <a:avLst/>
            </a:prstGeom>
            <a:solidFill>
              <a:srgbClr val="CC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二等辺三角形 30"/>
            <p:cNvSpPr/>
            <p:nvPr/>
          </p:nvSpPr>
          <p:spPr>
            <a:xfrm rot="5400000">
              <a:off x="947560" y="2950433"/>
              <a:ext cx="373858" cy="180533"/>
            </a:xfrm>
            <a:prstGeom prst="triangle">
              <a:avLst/>
            </a:prstGeom>
            <a:solidFill>
              <a:srgbClr val="CC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0029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正方形/長方形 41"/>
          <p:cNvSpPr/>
          <p:nvPr/>
        </p:nvSpPr>
        <p:spPr>
          <a:xfrm>
            <a:off x="4588444" y="3945080"/>
            <a:ext cx="289641" cy="2662439"/>
          </a:xfrm>
          <a:prstGeom prst="rect">
            <a:avLst/>
          </a:prstGeom>
          <a:solidFill>
            <a:srgbClr val="CC99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67557" y="3945081"/>
            <a:ext cx="289641" cy="2662439"/>
          </a:xfrm>
          <a:prstGeom prst="rect">
            <a:avLst/>
          </a:prstGeom>
          <a:solidFill>
            <a:srgbClr val="CC99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885072" y="2631684"/>
            <a:ext cx="6479074" cy="546319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u="sng" dirty="0"/>
              <a:t>情報通信技術の活用</a:t>
            </a:r>
            <a:r>
              <a:rPr lang="ja-JP" altLang="en-US" sz="1600" dirty="0"/>
              <a:t>により、社会実験の効果を高め、効果検証の効率化を図る。</a:t>
            </a: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970461" y="3227089"/>
            <a:ext cx="7393685" cy="644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b="1" dirty="0">
                <a:latin typeface="+mn-ea"/>
              </a:rPr>
              <a:t>「まちなかポップアップ＆ゴ</a:t>
            </a:r>
            <a:r>
              <a:rPr lang="en-US" altLang="ja-JP" sz="1600" b="1" dirty="0">
                <a:latin typeface="+mn-ea"/>
              </a:rPr>
              <a:t>―DX</a:t>
            </a:r>
            <a:r>
              <a:rPr lang="ja-JP" altLang="en-US" sz="1600" b="1" dirty="0">
                <a:latin typeface="+mn-ea"/>
              </a:rPr>
              <a:t>社会実験」により、市内外で情報認知を広げ、“ヒト”と、小諸の“コト”と“モノ”とを結びつける。</a:t>
            </a:r>
            <a:endParaRPr lang="en-US" altLang="ja-JP" sz="1600" b="1" dirty="0">
              <a:latin typeface="+mn-ea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ja-JP" altLang="en-US" sz="1600" b="1" dirty="0">
              <a:latin typeface="+mn-ea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657199" y="5604151"/>
            <a:ext cx="3816328" cy="1003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400" dirty="0">
                <a:latin typeface="+mn-ea"/>
              </a:rPr>
              <a:t>市民や観光客など多様な“ヒト”が行き交う、小諸駅前広場、懐古園、</a:t>
            </a:r>
            <a:r>
              <a:rPr lang="ja-JP" altLang="en-US" sz="1400" dirty="0" err="1">
                <a:latin typeface="+mn-ea"/>
              </a:rPr>
              <a:t>こも</a:t>
            </a:r>
            <a:r>
              <a:rPr lang="ja-JP" altLang="en-US" sz="1400" dirty="0">
                <a:latin typeface="+mn-ea"/>
              </a:rPr>
              <a:t>テラス等の公共空間で、立ちどまって情報に触れ、更には情報を持って帰ってもらい、まちなかの回遊につなげてもらう。</a:t>
            </a:r>
            <a:endParaRPr lang="en-US" altLang="ja-JP" sz="1400" dirty="0">
              <a:latin typeface="+mn-ea"/>
            </a:endParaRPr>
          </a:p>
          <a:p>
            <a:pPr marL="0" indent="0">
              <a:buNone/>
            </a:pPr>
            <a:endParaRPr lang="en-US" altLang="ja-JP" sz="1400" dirty="0">
              <a:latin typeface="+mn-ea"/>
            </a:endParaRPr>
          </a:p>
          <a:p>
            <a:pPr marL="0" indent="0">
              <a:buNone/>
            </a:pPr>
            <a:endParaRPr lang="en-US" altLang="ja-JP" sz="1400" dirty="0">
              <a:latin typeface="+mn-ea"/>
            </a:endParaRPr>
          </a:p>
          <a:p>
            <a:endParaRPr lang="ja-JP" altLang="en-US" sz="1400" dirty="0">
              <a:latin typeface="+mn-ea"/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D38E769F-BBD7-49D5-BC12-620D69FC6440}"/>
              </a:ext>
            </a:extLst>
          </p:cNvPr>
          <p:cNvSpPr txBox="1">
            <a:spLocks/>
          </p:cNvSpPr>
          <p:nvPr/>
        </p:nvSpPr>
        <p:spPr>
          <a:xfrm>
            <a:off x="4571999" y="3976173"/>
            <a:ext cx="2449973" cy="330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600" b="1" dirty="0"/>
              <a:t>②しなの鉄道の活用</a:t>
            </a:r>
            <a:endParaRPr lang="en-US" altLang="ja-JP" sz="1600" b="1" dirty="0"/>
          </a:p>
          <a:p>
            <a:pPr marL="0" indent="0" algn="ctr">
              <a:buNone/>
            </a:pPr>
            <a:endParaRPr lang="en-US" altLang="ja-JP" sz="1600" b="1" dirty="0"/>
          </a:p>
          <a:p>
            <a:pPr algn="ctr"/>
            <a:endParaRPr lang="ja-JP" altLang="en-US" sz="1600" b="1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128" y="4270908"/>
            <a:ext cx="2044461" cy="129657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5042" y="4256451"/>
            <a:ext cx="2407256" cy="1311029"/>
          </a:xfrm>
          <a:prstGeom prst="rect">
            <a:avLst/>
          </a:prstGeom>
        </p:spPr>
      </p:pic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657199" y="3976173"/>
            <a:ext cx="3256497" cy="280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b="1" dirty="0">
                <a:latin typeface="+mn-ea"/>
              </a:rPr>
              <a:t>①小諸駅周辺の公共空間の活用</a:t>
            </a:r>
            <a:endParaRPr lang="en-US" altLang="ja-JP" sz="1600" b="1" dirty="0">
              <a:latin typeface="+mn-ea"/>
            </a:endParaRPr>
          </a:p>
          <a:p>
            <a:pPr marL="0" indent="0">
              <a:buNone/>
            </a:pPr>
            <a:endParaRPr lang="en-US" altLang="ja-JP" sz="1600" b="1" dirty="0">
              <a:latin typeface="+mn-ea"/>
            </a:endParaRPr>
          </a:p>
          <a:p>
            <a:endParaRPr lang="ja-JP" altLang="en-US" sz="1600" b="1" dirty="0">
              <a:latin typeface="+mn-ea"/>
            </a:endParaRPr>
          </a:p>
        </p:txBody>
      </p:sp>
      <p:sp>
        <p:nvSpPr>
          <p:cNvPr id="23" name="コンテンツ プレースホルダー 2">
            <a:extLst>
              <a:ext uri="{FF2B5EF4-FFF2-40B4-BE49-F238E27FC236}">
                <a16:creationId xmlns:a16="http://schemas.microsoft.com/office/drawing/2014/main" id="{D38E769F-BBD7-49D5-BC12-620D69FC6440}"/>
              </a:ext>
            </a:extLst>
          </p:cNvPr>
          <p:cNvSpPr txBox="1">
            <a:spLocks/>
          </p:cNvSpPr>
          <p:nvPr/>
        </p:nvSpPr>
        <p:spPr>
          <a:xfrm>
            <a:off x="4878085" y="5640508"/>
            <a:ext cx="3486061" cy="893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400" dirty="0"/>
              <a:t>小諸市近隣のしなの鉄道の駅で、小諸の“コト”と“モノ”やその経路を認識してもらい、小諸への来訪や回遊につなげてもらう。</a:t>
            </a:r>
            <a:endParaRPr lang="en-US" altLang="ja-JP" sz="1400" dirty="0"/>
          </a:p>
          <a:p>
            <a:pPr marL="0" indent="0">
              <a:buNone/>
            </a:pPr>
            <a:endParaRPr lang="en-US" altLang="ja-JP" sz="1400" dirty="0"/>
          </a:p>
          <a:p>
            <a:pPr marL="0" indent="0">
              <a:buNone/>
            </a:pPr>
            <a:endParaRPr lang="en-US" altLang="ja-JP" sz="1400" dirty="0"/>
          </a:p>
          <a:p>
            <a:endParaRPr lang="ja-JP" altLang="en-US" sz="14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27" y="6359053"/>
            <a:ext cx="749873" cy="609653"/>
          </a:xfrm>
          <a:prstGeom prst="rect">
            <a:avLst/>
          </a:prstGeom>
        </p:spPr>
      </p:pic>
      <p:sp>
        <p:nvSpPr>
          <p:cNvPr id="19" name="二等辺三角形 18"/>
          <p:cNvSpPr/>
          <p:nvPr/>
        </p:nvSpPr>
        <p:spPr>
          <a:xfrm rot="5400000">
            <a:off x="286892" y="1603700"/>
            <a:ext cx="373858" cy="180533"/>
          </a:xfrm>
          <a:prstGeom prst="triangle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二等辺三角形 23"/>
          <p:cNvSpPr/>
          <p:nvPr/>
        </p:nvSpPr>
        <p:spPr>
          <a:xfrm rot="5400000">
            <a:off x="286891" y="2190637"/>
            <a:ext cx="373858" cy="180533"/>
          </a:xfrm>
          <a:prstGeom prst="triangle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二等辺三角形 24"/>
          <p:cNvSpPr/>
          <p:nvPr/>
        </p:nvSpPr>
        <p:spPr>
          <a:xfrm rot="5400000">
            <a:off x="262483" y="2762272"/>
            <a:ext cx="373858" cy="180533"/>
          </a:xfrm>
          <a:prstGeom prst="triangle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コンテンツ プレースホルダー 2"/>
          <p:cNvSpPr txBox="1">
            <a:spLocks/>
          </p:cNvSpPr>
          <p:nvPr/>
        </p:nvSpPr>
        <p:spPr>
          <a:xfrm>
            <a:off x="1885072" y="1429074"/>
            <a:ext cx="6479074" cy="508898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dirty="0"/>
              <a:t>公共空間を活用した情報の伝達により、人の目に留まるような</a:t>
            </a:r>
            <a:r>
              <a:rPr lang="ja-JP" altLang="en-US" sz="1600" u="sng" dirty="0"/>
              <a:t>情報が前面に飛び出す</a:t>
            </a:r>
            <a:r>
              <a:rPr lang="ja-JP" altLang="en-US" sz="1600" dirty="0"/>
              <a:t>仕掛け</a:t>
            </a:r>
            <a:endParaRPr lang="en-US" altLang="ja-JP" sz="1600" dirty="0"/>
          </a:p>
          <a:p>
            <a:endParaRPr lang="ja-JP" altLang="en-US" sz="1600" dirty="0"/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501957" y="1548709"/>
            <a:ext cx="1264712" cy="30653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0563" indent="-3230563">
              <a:buNone/>
            </a:pPr>
            <a:r>
              <a:rPr lang="ja-JP" altLang="en-US" sz="1600" b="1" spc="-300" dirty="0"/>
              <a:t>ポップアップ</a:t>
            </a:r>
            <a:endParaRPr lang="en-US" altLang="ja-JP" sz="1600" b="1" spc="-300" dirty="0"/>
          </a:p>
        </p:txBody>
      </p:sp>
      <p:sp>
        <p:nvSpPr>
          <p:cNvPr id="10" name="ホームベース 9"/>
          <p:cNvSpPr/>
          <p:nvPr/>
        </p:nvSpPr>
        <p:spPr>
          <a:xfrm>
            <a:off x="383554" y="1505285"/>
            <a:ext cx="1473381" cy="357108"/>
          </a:xfrm>
          <a:prstGeom prst="homePlate">
            <a:avLst/>
          </a:prstGeom>
          <a:noFill/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ホームベース 27"/>
          <p:cNvSpPr/>
          <p:nvPr/>
        </p:nvSpPr>
        <p:spPr>
          <a:xfrm>
            <a:off x="383554" y="2093853"/>
            <a:ext cx="1473382" cy="357108"/>
          </a:xfrm>
          <a:prstGeom prst="homePlate">
            <a:avLst/>
          </a:prstGeom>
          <a:noFill/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コンテンツ プレースホルダー 2"/>
          <p:cNvSpPr txBox="1">
            <a:spLocks/>
          </p:cNvSpPr>
          <p:nvPr/>
        </p:nvSpPr>
        <p:spPr>
          <a:xfrm>
            <a:off x="527084" y="2151579"/>
            <a:ext cx="918880" cy="30653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0563" indent="-3230563">
              <a:buNone/>
            </a:pPr>
            <a:r>
              <a:rPr lang="ja-JP" altLang="en-US" sz="1600" b="1" dirty="0"/>
              <a:t>ゴー</a:t>
            </a:r>
            <a:endParaRPr lang="en-US" altLang="ja-JP" sz="1600" b="1" dirty="0"/>
          </a:p>
        </p:txBody>
      </p:sp>
      <p:sp>
        <p:nvSpPr>
          <p:cNvPr id="30" name="コンテンツ プレースホルダー 2"/>
          <p:cNvSpPr txBox="1">
            <a:spLocks/>
          </p:cNvSpPr>
          <p:nvPr/>
        </p:nvSpPr>
        <p:spPr>
          <a:xfrm>
            <a:off x="1885072" y="2134419"/>
            <a:ext cx="6184015" cy="309832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0813" indent="-2690813">
              <a:buNone/>
            </a:pPr>
            <a:r>
              <a:rPr lang="ja-JP" altLang="en-US" sz="1600" dirty="0"/>
              <a:t>公共交通を活用した</a:t>
            </a:r>
            <a:r>
              <a:rPr lang="ja-JP" altLang="en-US" sz="1600" u="sng" dirty="0"/>
              <a:t>誘引</a:t>
            </a:r>
            <a:r>
              <a:rPr lang="ja-JP" altLang="en-US" sz="1600" dirty="0"/>
              <a:t>により、来訪と回遊を促す仕掛け</a:t>
            </a:r>
            <a:endParaRPr lang="en-US" altLang="ja-JP" sz="1600" dirty="0"/>
          </a:p>
          <a:p>
            <a:endParaRPr lang="ja-JP" altLang="en-US" sz="1600" dirty="0"/>
          </a:p>
        </p:txBody>
      </p:sp>
      <p:sp>
        <p:nvSpPr>
          <p:cNvPr id="31" name="二等辺三角形 30"/>
          <p:cNvSpPr/>
          <p:nvPr/>
        </p:nvSpPr>
        <p:spPr>
          <a:xfrm rot="5400000">
            <a:off x="1585833" y="1594432"/>
            <a:ext cx="373858" cy="180533"/>
          </a:xfrm>
          <a:prstGeom prst="triangle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ホームベース 31"/>
          <p:cNvSpPr/>
          <p:nvPr/>
        </p:nvSpPr>
        <p:spPr>
          <a:xfrm>
            <a:off x="367557" y="2682359"/>
            <a:ext cx="1473382" cy="357108"/>
          </a:xfrm>
          <a:prstGeom prst="homePlate">
            <a:avLst/>
          </a:prstGeom>
          <a:noFill/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二等辺三角形 33"/>
          <p:cNvSpPr/>
          <p:nvPr/>
        </p:nvSpPr>
        <p:spPr>
          <a:xfrm rot="5400000">
            <a:off x="1576468" y="2182140"/>
            <a:ext cx="373858" cy="180533"/>
          </a:xfrm>
          <a:prstGeom prst="triangle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二等辺三角形 34"/>
          <p:cNvSpPr/>
          <p:nvPr/>
        </p:nvSpPr>
        <p:spPr>
          <a:xfrm rot="5400000">
            <a:off x="1576467" y="2782528"/>
            <a:ext cx="373858" cy="180533"/>
          </a:xfrm>
          <a:prstGeom prst="triangle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コンテンツ プレースホルダー 2"/>
          <p:cNvSpPr txBox="1">
            <a:spLocks/>
          </p:cNvSpPr>
          <p:nvPr/>
        </p:nvSpPr>
        <p:spPr>
          <a:xfrm>
            <a:off x="560903" y="2744282"/>
            <a:ext cx="918880" cy="306530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0563" indent="-3230563">
              <a:buNone/>
            </a:pPr>
            <a:r>
              <a:rPr lang="en-US" altLang="ja-JP" sz="1600" b="1" dirty="0"/>
              <a:t>DX</a:t>
            </a:r>
          </a:p>
        </p:txBody>
      </p:sp>
      <p:grpSp>
        <p:nvGrpSpPr>
          <p:cNvPr id="37" name="グループ化 36"/>
          <p:cNvGrpSpPr/>
          <p:nvPr/>
        </p:nvGrpSpPr>
        <p:grpSpPr>
          <a:xfrm>
            <a:off x="359145" y="3310142"/>
            <a:ext cx="596106" cy="375610"/>
            <a:chOff x="628649" y="2853771"/>
            <a:chExt cx="596106" cy="375610"/>
          </a:xfrm>
        </p:grpSpPr>
        <p:sp>
          <p:nvSpPr>
            <p:cNvPr id="38" name="二等辺三角形 37"/>
            <p:cNvSpPr/>
            <p:nvPr/>
          </p:nvSpPr>
          <p:spPr>
            <a:xfrm rot="5400000">
              <a:off x="531987" y="2952185"/>
              <a:ext cx="373858" cy="180533"/>
            </a:xfrm>
            <a:prstGeom prst="triangle">
              <a:avLst/>
            </a:prstGeom>
            <a:solidFill>
              <a:srgbClr val="CC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二等辺三角形 38"/>
            <p:cNvSpPr/>
            <p:nvPr/>
          </p:nvSpPr>
          <p:spPr>
            <a:xfrm rot="5400000">
              <a:off x="739774" y="2951309"/>
              <a:ext cx="373858" cy="180533"/>
            </a:xfrm>
            <a:prstGeom prst="triangle">
              <a:avLst/>
            </a:prstGeom>
            <a:solidFill>
              <a:srgbClr val="CC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二等辺三角形 39"/>
            <p:cNvSpPr/>
            <p:nvPr/>
          </p:nvSpPr>
          <p:spPr>
            <a:xfrm rot="5400000">
              <a:off x="947560" y="2950433"/>
              <a:ext cx="373858" cy="180533"/>
            </a:xfrm>
            <a:prstGeom prst="triangle">
              <a:avLst/>
            </a:prstGeom>
            <a:solidFill>
              <a:srgbClr val="CC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コンテンツ プレースホルダー 2">
            <a:extLst>
              <a:ext uri="{FF2B5EF4-FFF2-40B4-BE49-F238E27FC236}">
                <a16:creationId xmlns:a16="http://schemas.microsoft.com/office/drawing/2014/main" id="{4D77122B-797E-4C53-A3E7-16B5459DB5D4}"/>
              </a:ext>
            </a:extLst>
          </p:cNvPr>
          <p:cNvSpPr txBox="1">
            <a:spLocks/>
          </p:cNvSpPr>
          <p:nvPr/>
        </p:nvSpPr>
        <p:spPr>
          <a:xfrm>
            <a:off x="294421" y="919155"/>
            <a:ext cx="8555159" cy="319004"/>
          </a:xfrm>
          <a:prstGeom prst="rect">
            <a:avLst/>
          </a:prstGeom>
          <a:solidFill>
            <a:srgbClr val="CC9900">
              <a:alpha val="30196"/>
            </a:srgb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b="1" dirty="0">
                <a:latin typeface="+mn-ea"/>
              </a:rPr>
              <a:t>概要</a:t>
            </a:r>
          </a:p>
        </p:txBody>
      </p:sp>
      <p:sp>
        <p:nvSpPr>
          <p:cNvPr id="41" name="タイトル 1">
            <a:extLst>
              <a:ext uri="{FF2B5EF4-FFF2-40B4-BE49-F238E27FC236}">
                <a16:creationId xmlns:a16="http://schemas.microsoft.com/office/drawing/2014/main" id="{861544D4-203E-469D-8A37-1F1EBA34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2000"/>
          </a:xfrm>
          <a:solidFill>
            <a:srgbClr val="CC9900"/>
          </a:solidFill>
        </p:spPr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+mn-ea"/>
                <a:ea typeface="+mn-ea"/>
              </a:rPr>
              <a:t>２ まちなかポップアップ＆ゴ</a:t>
            </a:r>
            <a:r>
              <a:rPr lang="en-US" altLang="ja-JP" sz="2400" b="1" dirty="0">
                <a:solidFill>
                  <a:schemeClr val="bg1"/>
                </a:solidFill>
                <a:latin typeface="+mn-ea"/>
                <a:ea typeface="+mn-ea"/>
              </a:rPr>
              <a:t>―DX</a:t>
            </a:r>
            <a:r>
              <a:rPr lang="ja-JP" altLang="en-US" sz="2400" b="1" dirty="0">
                <a:solidFill>
                  <a:schemeClr val="bg1"/>
                </a:solidFill>
                <a:latin typeface="+mn-ea"/>
                <a:ea typeface="+mn-ea"/>
              </a:rPr>
              <a:t>社会実験の概要　</a:t>
            </a:r>
            <a:endParaRPr kumimoji="1" lang="ja-JP" altLang="en-US" sz="2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877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61499" y="790512"/>
            <a:ext cx="4315674" cy="431540"/>
          </a:xfrm>
          <a:prstGeom prst="rect">
            <a:avLst/>
          </a:prstGeom>
          <a:solidFill>
            <a:srgbClr val="CC9900">
              <a:alpha val="30196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b="1" dirty="0">
                <a:latin typeface="+mn-ea"/>
              </a:rPr>
              <a:t>①屋外デジタルサイネージでの情報提供</a:t>
            </a:r>
            <a:endParaRPr lang="en-US" altLang="ja-JP" sz="1600" b="1" dirty="0">
              <a:latin typeface="+mn-ea"/>
            </a:endParaRPr>
          </a:p>
          <a:p>
            <a:pPr marL="0" indent="0">
              <a:buNone/>
            </a:pPr>
            <a:endParaRPr lang="en-US" altLang="ja-JP" sz="1600" b="1" dirty="0">
              <a:latin typeface="+mn-ea"/>
            </a:endParaRPr>
          </a:p>
          <a:p>
            <a:pPr marL="0" indent="0">
              <a:buNone/>
            </a:pPr>
            <a:endParaRPr lang="en-US" altLang="ja-JP" sz="1600" b="1" dirty="0">
              <a:latin typeface="+mn-ea"/>
            </a:endParaRPr>
          </a:p>
          <a:p>
            <a:endParaRPr lang="ja-JP" altLang="en-US" sz="1600" b="1" dirty="0">
              <a:latin typeface="+mn-ea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2000"/>
          </a:xfrm>
          <a:solidFill>
            <a:srgbClr val="CC9900"/>
          </a:solidFill>
        </p:spPr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+mn-ea"/>
                <a:ea typeface="+mn-ea"/>
              </a:rPr>
              <a:t>３ まちなかポップアップ＆ゴ</a:t>
            </a:r>
            <a:r>
              <a:rPr lang="en-US" altLang="ja-JP" sz="2400" b="1" dirty="0">
                <a:solidFill>
                  <a:schemeClr val="bg1"/>
                </a:solidFill>
                <a:latin typeface="+mn-ea"/>
                <a:ea typeface="+mn-ea"/>
              </a:rPr>
              <a:t>―DX</a:t>
            </a:r>
            <a:r>
              <a:rPr lang="ja-JP" altLang="en-US" sz="2400" b="1" dirty="0">
                <a:solidFill>
                  <a:schemeClr val="bg1"/>
                </a:solidFill>
                <a:latin typeface="+mn-ea"/>
                <a:ea typeface="+mn-ea"/>
              </a:rPr>
              <a:t>社会実験</a:t>
            </a:r>
            <a:r>
              <a:rPr lang="ja-JP" altLang="en-US" sz="2400" b="1" dirty="0" smtClean="0">
                <a:solidFill>
                  <a:schemeClr val="bg1"/>
                </a:solidFill>
                <a:latin typeface="+mn-ea"/>
                <a:ea typeface="+mn-ea"/>
              </a:rPr>
              <a:t>の内容</a:t>
            </a:r>
            <a:r>
              <a:rPr lang="ja-JP" altLang="en-US" sz="2400" b="1" dirty="0">
                <a:solidFill>
                  <a:schemeClr val="bg1"/>
                </a:solidFill>
                <a:latin typeface="+mn-ea"/>
                <a:ea typeface="+mn-ea"/>
              </a:rPr>
              <a:t>　</a:t>
            </a:r>
            <a:endParaRPr kumimoji="1" lang="ja-JP" altLang="en-US" sz="2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4601419" y="790512"/>
            <a:ext cx="4315674" cy="442241"/>
          </a:xfrm>
          <a:prstGeom prst="rect">
            <a:avLst/>
          </a:prstGeom>
          <a:solidFill>
            <a:srgbClr val="CC9900">
              <a:alpha val="30196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lnSpc>
                <a:spcPts val="1600"/>
              </a:lnSpc>
              <a:spcBef>
                <a:spcPts val="0"/>
              </a:spcBef>
              <a:buNone/>
            </a:pPr>
            <a:r>
              <a:rPr lang="ja-JP" altLang="en-US" sz="1600" b="1" dirty="0">
                <a:latin typeface="+mn-ea"/>
              </a:rPr>
              <a:t>②デジタルサイネージと連携した</a:t>
            </a:r>
            <a:endParaRPr lang="en-US" altLang="ja-JP" sz="1600" b="1" dirty="0">
              <a:latin typeface="+mn-ea"/>
            </a:endParaRPr>
          </a:p>
          <a:p>
            <a:pPr marL="182563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ja-JP" altLang="en-US" sz="1600" b="1" dirty="0">
                <a:latin typeface="+mn-ea"/>
              </a:rPr>
              <a:t>ポータルサイトの開設</a:t>
            </a:r>
            <a:endParaRPr lang="en-US" altLang="ja-JP" sz="1600" b="1" dirty="0">
              <a:latin typeface="+mn-ea"/>
            </a:endParaRPr>
          </a:p>
          <a:p>
            <a:pPr marL="0" indent="0">
              <a:lnSpc>
                <a:spcPts val="1600"/>
              </a:lnSpc>
              <a:buNone/>
            </a:pPr>
            <a:endParaRPr lang="en-US" altLang="ja-JP" sz="1600" b="1" dirty="0">
              <a:latin typeface="+mn-ea"/>
            </a:endParaRPr>
          </a:p>
          <a:p>
            <a:pPr marL="0" indent="0">
              <a:lnSpc>
                <a:spcPts val="1600"/>
              </a:lnSpc>
              <a:buNone/>
            </a:pPr>
            <a:endParaRPr lang="en-US" altLang="ja-JP" sz="1600" b="1" dirty="0">
              <a:latin typeface="+mn-ea"/>
            </a:endParaRPr>
          </a:p>
          <a:p>
            <a:pPr>
              <a:lnSpc>
                <a:spcPts val="1600"/>
              </a:lnSpc>
            </a:pPr>
            <a:endParaRPr lang="ja-JP" altLang="en-US" sz="1600" b="1" dirty="0">
              <a:latin typeface="+mn-ea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161499" y="1288182"/>
            <a:ext cx="4315674" cy="2127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173038"/>
            <a:r>
              <a:rPr lang="ja-JP" altLang="en-US" sz="1600" dirty="0"/>
              <a:t>小諸駅前広場、懐古園、</a:t>
            </a:r>
            <a:r>
              <a:rPr lang="ja-JP" altLang="en-US" sz="1600" dirty="0" err="1"/>
              <a:t>こも</a:t>
            </a:r>
            <a:r>
              <a:rPr lang="ja-JP" altLang="en-US" sz="1600" dirty="0"/>
              <a:t>テラス等に屋外デジタルサイネージを設置</a:t>
            </a:r>
            <a:endParaRPr lang="en-US" altLang="ja-JP" sz="1600" dirty="0"/>
          </a:p>
          <a:p>
            <a:pPr marL="266700" indent="-173038"/>
            <a:r>
              <a:rPr lang="ja-JP" altLang="en-US" sz="1600" dirty="0"/>
              <a:t>屋外サイネージにて“コト”と“モノ”の情報を映像で提供</a:t>
            </a:r>
            <a:endParaRPr lang="en-US" altLang="ja-JP" sz="1600" dirty="0"/>
          </a:p>
          <a:p>
            <a:pPr marL="266700" indent="-173038">
              <a:lnSpc>
                <a:spcPct val="50000"/>
              </a:lnSpc>
            </a:pPr>
            <a:r>
              <a:rPr lang="ja-JP" altLang="en-US" sz="1600" dirty="0"/>
              <a:t>情報コンテンツは</a:t>
            </a:r>
            <a:endParaRPr lang="en-US" altLang="ja-JP" sz="1600" dirty="0"/>
          </a:p>
          <a:p>
            <a:pPr marL="266700" indent="-173038">
              <a:lnSpc>
                <a:spcPct val="50000"/>
              </a:lnSpc>
              <a:buNone/>
            </a:pPr>
            <a:r>
              <a:rPr lang="ja-JP" altLang="en-US" sz="1600" dirty="0"/>
              <a:t>　観光系と生活系の</a:t>
            </a:r>
            <a:endParaRPr lang="en-US" altLang="ja-JP" sz="1600" dirty="0"/>
          </a:p>
          <a:p>
            <a:pPr marL="266700" indent="-173038">
              <a:lnSpc>
                <a:spcPct val="50000"/>
              </a:lnSpc>
              <a:buNone/>
            </a:pPr>
            <a:r>
              <a:rPr lang="ja-JP" altLang="en-US" sz="1600" dirty="0"/>
              <a:t>　双方とする。</a:t>
            </a:r>
            <a:endParaRPr lang="en-US" altLang="ja-JP" sz="1600" dirty="0"/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4749769" y="1310173"/>
            <a:ext cx="4208295" cy="2047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/>
              <a:t>デジタルサイネージで提供するコンテンツの詳細情報を、</a:t>
            </a:r>
            <a:r>
              <a:rPr lang="en-US" altLang="ja-JP" sz="1600" dirty="0"/>
              <a:t>QR</a:t>
            </a:r>
            <a:r>
              <a:rPr lang="ja-JP" altLang="en-US" sz="1600" dirty="0"/>
              <a:t>コードの読み取りにより、スマートフォン等の個人の情報端末へ提供</a:t>
            </a:r>
            <a:endParaRPr lang="en-US" altLang="ja-JP" sz="1600" dirty="0"/>
          </a:p>
          <a:p>
            <a:pPr>
              <a:lnSpc>
                <a:spcPct val="50000"/>
              </a:lnSpc>
            </a:pPr>
            <a:r>
              <a:rPr lang="ja-JP" altLang="en-US" sz="1600" dirty="0"/>
              <a:t>詳細情報をまとめた</a:t>
            </a:r>
            <a:endParaRPr lang="en-US" altLang="ja-JP" sz="1600" dirty="0"/>
          </a:p>
          <a:p>
            <a:pPr marL="0" indent="0">
              <a:lnSpc>
                <a:spcPct val="50000"/>
              </a:lnSpc>
              <a:buNone/>
            </a:pPr>
            <a:r>
              <a:rPr lang="ja-JP" altLang="en-US" sz="1600" dirty="0"/>
              <a:t>　ポータルサイトを開</a:t>
            </a:r>
            <a:endParaRPr lang="en-US" altLang="ja-JP" sz="1600" dirty="0"/>
          </a:p>
          <a:p>
            <a:pPr marL="0" indent="0">
              <a:lnSpc>
                <a:spcPct val="50000"/>
              </a:lnSpc>
              <a:buNone/>
            </a:pPr>
            <a:r>
              <a:rPr lang="ja-JP" altLang="en-US" sz="1600" dirty="0"/>
              <a:t>　</a:t>
            </a:r>
            <a:r>
              <a:rPr lang="ja-JP" altLang="en-US" sz="1600" dirty="0" err="1"/>
              <a:t>設し</a:t>
            </a:r>
            <a:r>
              <a:rPr lang="ja-JP" altLang="en-US" sz="1600" dirty="0"/>
              <a:t>、経路案内機能を追加</a:t>
            </a:r>
            <a:endParaRPr lang="en-US" altLang="ja-JP" sz="1600" dirty="0"/>
          </a:p>
          <a:p>
            <a:pPr marL="0" indent="0">
              <a:lnSpc>
                <a:spcPct val="50000"/>
              </a:lnSpc>
              <a:buNone/>
            </a:pPr>
            <a:r>
              <a:rPr lang="ja-JP" altLang="en-US" sz="1600" dirty="0"/>
              <a:t>　も付加する。</a:t>
            </a:r>
            <a:endParaRPr lang="en-US" altLang="ja-JP" sz="1600" dirty="0"/>
          </a:p>
          <a:p>
            <a:endParaRPr lang="en-US" altLang="ja-JP" sz="1600" dirty="0"/>
          </a:p>
          <a:p>
            <a:pPr marL="0" indent="0">
              <a:buNone/>
            </a:pPr>
            <a:endParaRPr lang="en-US" altLang="ja-JP" sz="1600" dirty="0"/>
          </a:p>
          <a:p>
            <a:pPr marL="0" indent="0">
              <a:buNone/>
            </a:pPr>
            <a:endParaRPr lang="en-US" altLang="ja-JP" sz="1600" dirty="0"/>
          </a:p>
          <a:p>
            <a:endParaRPr lang="ja-JP" altLang="en-US" sz="1600" dirty="0"/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260252" y="4149969"/>
            <a:ext cx="4241898" cy="2182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/>
              <a:t>ポータルサイトの経路案内機能に、しなの鉄道の電子切符（区間限定の周遊チケット）と市内巡回線（運行計画中）の回遊チケットの決済機能、時刻表案内や交通の位置情報を付加</a:t>
            </a:r>
            <a:endParaRPr lang="en-US" altLang="ja-JP" sz="1600" dirty="0"/>
          </a:p>
          <a:p>
            <a:pPr>
              <a:lnSpc>
                <a:spcPct val="50000"/>
              </a:lnSpc>
            </a:pPr>
            <a:r>
              <a:rPr lang="ja-JP" altLang="en-US" sz="1600" dirty="0"/>
              <a:t>ポータルサイトを</a:t>
            </a:r>
            <a:endParaRPr lang="en-US" altLang="ja-JP" sz="1600" dirty="0"/>
          </a:p>
          <a:p>
            <a:pPr marL="0" indent="0">
              <a:lnSpc>
                <a:spcPct val="50000"/>
              </a:lnSpc>
              <a:buNone/>
            </a:pPr>
            <a:r>
              <a:rPr lang="ja-JP" altLang="en-US" sz="1600" dirty="0"/>
              <a:t>　しなの鉄道の駅・車内</a:t>
            </a:r>
            <a:endParaRPr lang="en-US" altLang="ja-JP" sz="1600" dirty="0"/>
          </a:p>
          <a:p>
            <a:pPr marL="182563" indent="0">
              <a:lnSpc>
                <a:spcPct val="50000"/>
              </a:lnSpc>
              <a:buNone/>
            </a:pPr>
            <a:r>
              <a:rPr lang="ja-JP" altLang="en-US" sz="1600" dirty="0"/>
              <a:t>・公式</a:t>
            </a:r>
            <a:r>
              <a:rPr lang="en-US" altLang="ja-JP" sz="1600" dirty="0"/>
              <a:t>HP</a:t>
            </a:r>
            <a:r>
              <a:rPr lang="ja-JP" altLang="en-US" sz="1600" dirty="0"/>
              <a:t>で案内</a:t>
            </a:r>
            <a:endParaRPr lang="en-US" altLang="ja-JP" sz="1600" dirty="0"/>
          </a:p>
          <a:p>
            <a:endParaRPr lang="en-US" altLang="ja-JP" sz="1600" dirty="0"/>
          </a:p>
          <a:p>
            <a:pPr marL="0" indent="0">
              <a:buNone/>
            </a:pPr>
            <a:endParaRPr lang="en-US" altLang="ja-JP" sz="1600" dirty="0"/>
          </a:p>
          <a:p>
            <a:pPr marL="0" indent="0">
              <a:buNone/>
            </a:pPr>
            <a:endParaRPr lang="en-US" altLang="ja-JP" sz="1600" dirty="0"/>
          </a:p>
          <a:p>
            <a:endParaRPr lang="ja-JP" altLang="en-US" sz="1600" dirty="0"/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4708797" y="4147259"/>
            <a:ext cx="4208295" cy="2198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/>
              <a:t>小諸駅前広場付近に人流調査用カメラを設置し、デジタルサイネージ付近の滞留率や昼夜・曜日による人流の変化をリアルタイムで映像解析</a:t>
            </a:r>
            <a:endParaRPr lang="en-US" altLang="ja-JP" sz="1600" dirty="0"/>
          </a:p>
          <a:p>
            <a:pPr>
              <a:lnSpc>
                <a:spcPts val="1900"/>
              </a:lnSpc>
              <a:spcBef>
                <a:spcPts val="0"/>
              </a:spcBef>
            </a:pPr>
            <a:r>
              <a:rPr lang="ja-JP" altLang="en-US" sz="1600" dirty="0"/>
              <a:t>ポータルサイトの開</a:t>
            </a:r>
            <a:endParaRPr lang="en-US" altLang="ja-JP" sz="1600" dirty="0"/>
          </a:p>
          <a:p>
            <a:pPr marL="0" indent="0">
              <a:lnSpc>
                <a:spcPts val="1900"/>
              </a:lnSpc>
              <a:spcBef>
                <a:spcPts val="0"/>
              </a:spcBef>
              <a:buNone/>
            </a:pPr>
            <a:r>
              <a:rPr lang="en-US" altLang="ja-JP" sz="1600" dirty="0"/>
              <a:t>    </a:t>
            </a:r>
            <a:r>
              <a:rPr lang="ja-JP" altLang="en-US" sz="1600" dirty="0"/>
              <a:t>設に</a:t>
            </a:r>
            <a:r>
              <a:rPr lang="en-US" altLang="ja-JP" sz="1600" dirty="0"/>
              <a:t>SNS</a:t>
            </a:r>
            <a:r>
              <a:rPr lang="ja-JP" altLang="en-US" sz="1600" dirty="0"/>
              <a:t>アプリを活</a:t>
            </a:r>
            <a:endParaRPr lang="en-US" altLang="ja-JP" sz="1600" dirty="0"/>
          </a:p>
          <a:p>
            <a:pPr marL="0" indent="0">
              <a:lnSpc>
                <a:spcPts val="1900"/>
              </a:lnSpc>
              <a:spcBef>
                <a:spcPts val="0"/>
              </a:spcBef>
              <a:buNone/>
            </a:pPr>
            <a:r>
              <a:rPr lang="en-US" altLang="ja-JP" sz="1600" dirty="0"/>
              <a:t>    </a:t>
            </a:r>
            <a:r>
              <a:rPr lang="ja-JP" altLang="en-US" sz="1600" dirty="0"/>
              <a:t>用し、</a:t>
            </a:r>
            <a:r>
              <a:rPr lang="en-US" altLang="ja-JP" sz="1600" dirty="0"/>
              <a:t>SNS</a:t>
            </a:r>
            <a:r>
              <a:rPr lang="ja-JP" altLang="en-US" sz="1600" dirty="0"/>
              <a:t>アプリの</a:t>
            </a:r>
            <a:endParaRPr lang="en-US" altLang="ja-JP" sz="1600" dirty="0"/>
          </a:p>
          <a:p>
            <a:pPr marL="0" indent="0">
              <a:lnSpc>
                <a:spcPts val="1900"/>
              </a:lnSpc>
              <a:spcBef>
                <a:spcPts val="0"/>
              </a:spcBef>
              <a:buNone/>
            </a:pPr>
            <a:r>
              <a:rPr lang="en-US" altLang="ja-JP" sz="1600" dirty="0"/>
              <a:t>   </a:t>
            </a:r>
            <a:r>
              <a:rPr lang="ja-JP" altLang="en-US" sz="1600" dirty="0"/>
              <a:t>メッセージ機能に</a:t>
            </a:r>
            <a:r>
              <a:rPr lang="ja-JP" altLang="en-US" sz="1600" dirty="0" err="1"/>
              <a:t>よ</a:t>
            </a:r>
            <a:endParaRPr lang="en-US" altLang="ja-JP" sz="1600" dirty="0"/>
          </a:p>
          <a:p>
            <a:pPr marL="0" indent="0">
              <a:lnSpc>
                <a:spcPts val="1900"/>
              </a:lnSpc>
              <a:spcBef>
                <a:spcPts val="0"/>
              </a:spcBef>
              <a:buNone/>
            </a:pPr>
            <a:r>
              <a:rPr lang="en-US" altLang="ja-JP" sz="1600" dirty="0"/>
              <a:t>   </a:t>
            </a:r>
            <a:r>
              <a:rPr lang="ja-JP" altLang="en-US" sz="1600" dirty="0"/>
              <a:t>りアンケートを実施</a:t>
            </a:r>
            <a:r>
              <a:rPr lang="en-US" altLang="ja-JP" sz="1600" dirty="0"/>
              <a:t/>
            </a:r>
            <a:br>
              <a:rPr lang="en-US" altLang="ja-JP" sz="1600" dirty="0"/>
            </a:br>
            <a:endParaRPr lang="en-US" altLang="ja-JP" sz="1600" dirty="0"/>
          </a:p>
          <a:p>
            <a:endParaRPr lang="en-US" altLang="ja-JP" sz="1600" dirty="0"/>
          </a:p>
          <a:p>
            <a:pPr marL="0" indent="0">
              <a:buNone/>
            </a:pPr>
            <a:endParaRPr lang="en-US" altLang="ja-JP" sz="1600" dirty="0"/>
          </a:p>
          <a:p>
            <a:pPr marL="0" indent="0">
              <a:buNone/>
            </a:pPr>
            <a:endParaRPr lang="en-US" altLang="ja-JP" sz="1600" dirty="0"/>
          </a:p>
          <a:p>
            <a:endParaRPr lang="ja-JP" altLang="en-US" sz="16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4853" y="2205847"/>
            <a:ext cx="2043694" cy="122315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3917" y="2071692"/>
            <a:ext cx="2048314" cy="1364689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5570" y="5119750"/>
            <a:ext cx="1772977" cy="1181985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709" y="5016285"/>
            <a:ext cx="1922384" cy="1285450"/>
          </a:xfrm>
          <a:prstGeom prst="rect">
            <a:avLst/>
          </a:prstGeom>
        </p:spPr>
      </p:pic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180125" y="3638298"/>
            <a:ext cx="4290697" cy="432000"/>
          </a:xfrm>
          <a:prstGeom prst="rect">
            <a:avLst/>
          </a:prstGeom>
          <a:solidFill>
            <a:srgbClr val="CC9900">
              <a:alpha val="30196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b="1" dirty="0"/>
              <a:t>③ポータルサイト上での電子切符の発券</a:t>
            </a:r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4613275" y="3638298"/>
            <a:ext cx="4287943" cy="432000"/>
          </a:xfrm>
          <a:prstGeom prst="rect">
            <a:avLst/>
          </a:prstGeom>
          <a:solidFill>
            <a:srgbClr val="CC9900">
              <a:alpha val="30196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lnSpc>
                <a:spcPts val="1600"/>
              </a:lnSpc>
              <a:spcBef>
                <a:spcPts val="0"/>
              </a:spcBef>
              <a:buNone/>
            </a:pPr>
            <a:r>
              <a:rPr lang="ja-JP" altLang="en-US" sz="1600" b="1" dirty="0"/>
              <a:t>④情報通信技術を活用した人流解析と</a:t>
            </a:r>
            <a:endParaRPr lang="en-US" altLang="ja-JP" sz="1600" b="1" dirty="0"/>
          </a:p>
          <a:p>
            <a:pPr marL="182563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ja-JP" altLang="en-US" sz="1600" b="1" dirty="0"/>
              <a:t>アンケートによる効果検証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61499" y="1222426"/>
            <a:ext cx="98753" cy="2231974"/>
          </a:xfrm>
          <a:prstGeom prst="rect">
            <a:avLst/>
          </a:prstGeom>
          <a:solidFill>
            <a:srgbClr val="CC99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4610045" y="1229859"/>
            <a:ext cx="98753" cy="2231974"/>
          </a:xfrm>
          <a:prstGeom prst="rect">
            <a:avLst/>
          </a:prstGeom>
          <a:solidFill>
            <a:srgbClr val="CC99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187159" y="4069761"/>
            <a:ext cx="98753" cy="2231974"/>
          </a:xfrm>
          <a:prstGeom prst="rect">
            <a:avLst/>
          </a:prstGeom>
          <a:solidFill>
            <a:srgbClr val="CC99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4612429" y="4069761"/>
            <a:ext cx="98753" cy="2231974"/>
          </a:xfrm>
          <a:prstGeom prst="rect">
            <a:avLst/>
          </a:prstGeom>
          <a:solidFill>
            <a:srgbClr val="CC99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127" y="6359053"/>
            <a:ext cx="749873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7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204" y="1390320"/>
            <a:ext cx="965235" cy="175531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78" y="1477380"/>
            <a:ext cx="963840" cy="158119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78" y="1181592"/>
            <a:ext cx="1165761" cy="215939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525" y="1181592"/>
            <a:ext cx="1165761" cy="2159391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0" y="-46376"/>
            <a:ext cx="9144000" cy="612000"/>
          </a:xfrm>
          <a:prstGeom prst="rect">
            <a:avLst/>
          </a:prstGeom>
          <a:solidFill>
            <a:srgbClr val="CC99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 smtClean="0">
                <a:solidFill>
                  <a:schemeClr val="bg1"/>
                </a:solidFill>
                <a:latin typeface="+mn-ea"/>
                <a:ea typeface="+mn-ea"/>
              </a:rPr>
              <a:t>４　社会実験によるサービス提供のイメージ</a:t>
            </a:r>
            <a:endParaRPr lang="ja-JP" altLang="en-US" sz="2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38456" y="2122581"/>
            <a:ext cx="1835699" cy="477054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ja-JP" altLang="en-US" sz="1200" b="1" dirty="0" smtClean="0"/>
              <a:t>小諸駅を起点とする</a:t>
            </a:r>
            <a:endParaRPr lang="en-US" altLang="ja-JP" sz="1200" b="1" dirty="0" smtClean="0"/>
          </a:p>
          <a:p>
            <a:pPr>
              <a:lnSpc>
                <a:spcPts val="1500"/>
              </a:lnSpc>
            </a:pPr>
            <a:r>
              <a:rPr kumimoji="1" lang="ja-JP" altLang="en-US" sz="1200" b="1" dirty="0" smtClean="0"/>
              <a:t>コンテンツの紹介</a:t>
            </a:r>
            <a:endParaRPr kumimoji="1" lang="ja-JP" altLang="en-US" sz="1200" b="1" dirty="0"/>
          </a:p>
        </p:txBody>
      </p:sp>
      <p:grpSp>
        <p:nvGrpSpPr>
          <p:cNvPr id="14" name="グループ化 13"/>
          <p:cNvGrpSpPr>
            <a:grpSpLocks noChangeAspect="1"/>
          </p:cNvGrpSpPr>
          <p:nvPr/>
        </p:nvGrpSpPr>
        <p:grpSpPr>
          <a:xfrm>
            <a:off x="6427841" y="1466343"/>
            <a:ext cx="899773" cy="1581194"/>
            <a:chOff x="2573348" y="1489231"/>
            <a:chExt cx="1444196" cy="3180023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02EEA187-4272-4E8A-AF4C-5525CC8A6A6C}"/>
                </a:ext>
              </a:extLst>
            </p:cNvPr>
            <p:cNvSpPr/>
            <p:nvPr/>
          </p:nvSpPr>
          <p:spPr>
            <a:xfrm>
              <a:off x="2583550" y="1982640"/>
              <a:ext cx="1433994" cy="2623113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011F072C-BFEC-4A84-AD24-9168979AAC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90920"/>
            <a:stretch/>
          </p:blipFill>
          <p:spPr>
            <a:xfrm>
              <a:off x="2577544" y="1491080"/>
              <a:ext cx="1440000" cy="282978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E12B583B-6718-4D35-8059-446E9FF2D648}"/>
                </a:ext>
              </a:extLst>
            </p:cNvPr>
            <p:cNvSpPr txBox="1"/>
            <p:nvPr/>
          </p:nvSpPr>
          <p:spPr>
            <a:xfrm>
              <a:off x="2881879" y="1660547"/>
              <a:ext cx="831330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ja-JP" altLang="en-US" sz="5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しなの鉄道沿線</a:t>
              </a:r>
              <a:r>
                <a:rPr kumimoji="1" lang="en-US" altLang="ja-JP" sz="5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MaaS</a:t>
              </a:r>
            </a:p>
            <a:p>
              <a:pPr algn="ctr"/>
              <a:r>
                <a:rPr lang="en-US" altLang="ja-JP" sz="300" dirty="0">
                  <a:solidFill>
                    <a:schemeClr val="bg1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</a:t>
              </a:r>
              <a:r>
                <a:rPr kumimoji="1" lang="en-US" altLang="ja-JP" sz="300" dirty="0">
                  <a:solidFill>
                    <a:schemeClr val="bg1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hinano-rw.k-canvas.com</a:t>
              </a:r>
              <a:endParaRPr kumimoji="1" lang="ja-JP" altLang="en-US" sz="3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8" name="Picture 14" descr="f:id:hyama5071:20210426203951j:plain">
              <a:extLst>
                <a:ext uri="{FF2B5EF4-FFF2-40B4-BE49-F238E27FC236}">
                  <a16:creationId xmlns:a16="http://schemas.microsoft.com/office/drawing/2014/main" id="{E15BF711-0AC2-40AA-A8AC-1D636282BF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939" b="21607"/>
            <a:stretch/>
          </p:blipFill>
          <p:spPr bwMode="auto">
            <a:xfrm>
              <a:off x="2577544" y="4337911"/>
              <a:ext cx="1440000" cy="331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B812F388-0BE9-4D43-84BE-793949A9A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rgbClr val="9CB64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8481" y="1825633"/>
              <a:ext cx="130853" cy="130853"/>
            </a:xfrm>
            <a:prstGeom prst="rect">
              <a:avLst/>
            </a:prstGeom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5F3A2EC2-1800-4CF2-AA96-2BBCA29CA09A}"/>
                </a:ext>
              </a:extLst>
            </p:cNvPr>
            <p:cNvSpPr txBox="1"/>
            <p:nvPr/>
          </p:nvSpPr>
          <p:spPr>
            <a:xfrm>
              <a:off x="2650141" y="1852587"/>
              <a:ext cx="815200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kumimoji="1" lang="ja-JP" altLang="en-US" sz="500" b="1" dirty="0">
                  <a:solidFill>
                    <a:srgbClr val="9CB64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モビロケ </a:t>
              </a:r>
              <a:r>
                <a:rPr kumimoji="1" lang="en-US" altLang="ja-JP" sz="500" b="1" dirty="0">
                  <a:solidFill>
                    <a:srgbClr val="9CB64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– </a:t>
              </a:r>
              <a:r>
                <a:rPr kumimoji="1" lang="ja-JP" altLang="en-US" sz="500" b="1" dirty="0">
                  <a:solidFill>
                    <a:srgbClr val="9CB64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小諸エリア</a:t>
              </a: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C03D45EC-EACE-4E8E-8EAC-FF95D3E6F534}"/>
                </a:ext>
              </a:extLst>
            </p:cNvPr>
            <p:cNvGrpSpPr/>
            <p:nvPr/>
          </p:nvGrpSpPr>
          <p:grpSpPr>
            <a:xfrm>
              <a:off x="2615280" y="4413773"/>
              <a:ext cx="1364528" cy="179619"/>
              <a:chOff x="4071942" y="4615698"/>
              <a:chExt cx="1364528" cy="179619"/>
            </a:xfrm>
          </p:grpSpPr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7139E238-5339-40F2-8A21-D05D596E60C7}"/>
                  </a:ext>
                </a:extLst>
              </p:cNvPr>
              <p:cNvSpPr/>
              <p:nvPr/>
            </p:nvSpPr>
            <p:spPr>
              <a:xfrm>
                <a:off x="4071942" y="4615698"/>
                <a:ext cx="275964" cy="179619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ja-JP" altLang="en-US" sz="5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スポット</a:t>
                </a:r>
                <a:endParaRPr kumimoji="1" lang="ja-JP" altLang="en-US" sz="5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578303DD-B5E6-4B55-B53F-16C7043052C8}"/>
                  </a:ext>
                </a:extLst>
              </p:cNvPr>
              <p:cNvSpPr/>
              <p:nvPr/>
            </p:nvSpPr>
            <p:spPr>
              <a:xfrm>
                <a:off x="4797652" y="4615698"/>
                <a:ext cx="275964" cy="179619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kumimoji="1" lang="ja-JP" altLang="en-US" sz="5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地図</a:t>
                </a:r>
                <a:endParaRPr kumimoji="1" lang="en-US" altLang="ja-JP" sz="5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ctr"/>
                <a:r>
                  <a:rPr kumimoji="1" lang="ja-JP" altLang="en-US" sz="5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経路検索</a:t>
                </a:r>
              </a:p>
            </p:txBody>
          </p:sp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0B678072-2388-482D-94A9-CDB8B7869916}"/>
                  </a:ext>
                </a:extLst>
              </p:cNvPr>
              <p:cNvSpPr/>
              <p:nvPr/>
            </p:nvSpPr>
            <p:spPr>
              <a:xfrm>
                <a:off x="4434797" y="4615698"/>
                <a:ext cx="275964" cy="179619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kumimoji="1" lang="ja-JP" altLang="en-US" sz="5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イベント</a:t>
                </a:r>
              </a:p>
            </p:txBody>
          </p:sp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1D0C63BB-47DD-403E-ABAF-C5FD92142C3C}"/>
                  </a:ext>
                </a:extLst>
              </p:cNvPr>
              <p:cNvSpPr/>
              <p:nvPr/>
            </p:nvSpPr>
            <p:spPr>
              <a:xfrm>
                <a:off x="5160506" y="4615698"/>
                <a:ext cx="275964" cy="179619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kumimoji="1" lang="ja-JP" altLang="en-US" sz="5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購入・予約</a:t>
                </a:r>
              </a:p>
            </p:txBody>
          </p:sp>
        </p:grp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35BD7B8A-7EB8-42E5-8E3A-E3811EF791F3}"/>
                </a:ext>
              </a:extLst>
            </p:cNvPr>
            <p:cNvGrpSpPr/>
            <p:nvPr/>
          </p:nvGrpSpPr>
          <p:grpSpPr>
            <a:xfrm>
              <a:off x="2576351" y="1959287"/>
              <a:ext cx="1433994" cy="221462"/>
              <a:chOff x="2108327" y="1661335"/>
              <a:chExt cx="1433994" cy="221462"/>
            </a:xfrm>
          </p:grpSpPr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3273DD3-B3FD-4B2E-BE4B-617F71E78A17}"/>
                  </a:ext>
                </a:extLst>
              </p:cNvPr>
              <p:cNvSpPr txBox="1"/>
              <p:nvPr/>
            </p:nvSpPr>
            <p:spPr>
              <a:xfrm>
                <a:off x="2108327" y="1661335"/>
                <a:ext cx="1433994" cy="221462"/>
              </a:xfrm>
              <a:prstGeom prst="rect">
                <a:avLst/>
              </a:prstGeom>
              <a:noFill/>
            </p:spPr>
            <p:txBody>
              <a:bodyPr wrap="square" lIns="72000" tIns="36000" rIns="72000" bIns="36000" rtlCol="0">
                <a:spAutoFit/>
              </a:bodyPr>
              <a:lstStyle/>
              <a:p>
                <a:pPr algn="just">
                  <a:spcBef>
                    <a:spcPts val="200"/>
                  </a:spcBef>
                </a:pPr>
                <a:r>
                  <a:rPr lang="ja-JP" altLang="en-US" sz="400" dirty="0">
                    <a:solidFill>
                      <a:schemeClr val="accent2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ジャンル</a:t>
                </a:r>
                <a:endParaRPr lang="en-US" altLang="ja-JP" sz="400" dirty="0">
                  <a:solidFill>
                    <a:schemeClr val="accent2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just">
                  <a:spcBef>
                    <a:spcPts val="200"/>
                  </a:spcBef>
                  <a:tabLst>
                    <a:tab pos="1168400" algn="l"/>
                  </a:tabLst>
                </a:pPr>
                <a:r>
                  <a:rPr kumimoji="1" lang="ja-JP" altLang="en-US" sz="4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すべて</a:t>
                </a:r>
                <a:r>
                  <a:rPr kumimoji="1" lang="en-US" altLang="ja-JP" sz="4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	</a:t>
                </a:r>
                <a:r>
                  <a:rPr kumimoji="1" lang="ja-JP" altLang="en-US" sz="4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▼</a:t>
                </a:r>
                <a:endParaRPr kumimoji="1" lang="en-US" altLang="ja-JP" sz="4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id="{3F394C82-A781-4B9C-BD49-DE43EC270CCD}"/>
                  </a:ext>
                </a:extLst>
              </p:cNvPr>
              <p:cNvCxnSpPr/>
              <p:nvPr/>
            </p:nvCxnSpPr>
            <p:spPr>
              <a:xfrm>
                <a:off x="2219024" y="1847850"/>
                <a:ext cx="12737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080C2E8D-E533-4EFF-AC75-31756D29C6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17777" b="15390"/>
            <a:stretch/>
          </p:blipFill>
          <p:spPr>
            <a:xfrm>
              <a:off x="2573348" y="2244114"/>
              <a:ext cx="1440000" cy="2082800"/>
            </a:xfrm>
            <a:prstGeom prst="rect">
              <a:avLst/>
            </a:prstGeom>
          </p:spPr>
        </p:pic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D1BBE412-77E1-4091-862E-2A39DD766F87}"/>
                </a:ext>
              </a:extLst>
            </p:cNvPr>
            <p:cNvSpPr/>
            <p:nvPr/>
          </p:nvSpPr>
          <p:spPr>
            <a:xfrm>
              <a:off x="2577544" y="1489231"/>
              <a:ext cx="1440000" cy="3179805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957" y="1224935"/>
            <a:ext cx="1165761" cy="2159391"/>
          </a:xfrm>
          <a:prstGeom prst="rect">
            <a:avLst/>
          </a:prstGeom>
        </p:spPr>
      </p:pic>
      <p:grpSp>
        <p:nvGrpSpPr>
          <p:cNvPr id="32" name="グループ化 31"/>
          <p:cNvGrpSpPr/>
          <p:nvPr/>
        </p:nvGrpSpPr>
        <p:grpSpPr>
          <a:xfrm>
            <a:off x="7610074" y="1466343"/>
            <a:ext cx="1020318" cy="1647470"/>
            <a:chOff x="6596823" y="2299097"/>
            <a:chExt cx="1444196" cy="3180023"/>
          </a:xfrm>
        </p:grpSpPr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AFF9FFA6-338F-48FC-9054-98544B2915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90920"/>
            <a:stretch/>
          </p:blipFill>
          <p:spPr>
            <a:xfrm>
              <a:off x="6601019" y="2300946"/>
              <a:ext cx="1440000" cy="282978"/>
            </a:xfrm>
            <a:prstGeom prst="rect">
              <a:avLst/>
            </a:prstGeom>
          </p:spPr>
        </p:pic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2D615E6E-F311-4F3D-AA98-2192F139AEC0}"/>
                </a:ext>
              </a:extLst>
            </p:cNvPr>
            <p:cNvSpPr txBox="1"/>
            <p:nvPr/>
          </p:nvSpPr>
          <p:spPr>
            <a:xfrm>
              <a:off x="6905354" y="2470413"/>
              <a:ext cx="831330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ja-JP" altLang="en-US" sz="5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しなの鉄道沿線</a:t>
              </a:r>
              <a:r>
                <a:rPr kumimoji="1" lang="en-US" altLang="ja-JP" sz="5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MaaS</a:t>
              </a:r>
            </a:p>
            <a:p>
              <a:pPr algn="ctr"/>
              <a:r>
                <a:rPr lang="en-US" altLang="ja-JP" sz="300" dirty="0">
                  <a:solidFill>
                    <a:schemeClr val="bg1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</a:t>
              </a:r>
              <a:r>
                <a:rPr kumimoji="1" lang="en-US" altLang="ja-JP" sz="300" dirty="0">
                  <a:solidFill>
                    <a:schemeClr val="bg1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hinano-rw.k-canvas.com</a:t>
              </a:r>
              <a:endParaRPr kumimoji="1" lang="ja-JP" altLang="en-US" sz="3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35" name="Picture 14" descr="f:id:hyama5071:20210426203951j:plain">
              <a:extLst>
                <a:ext uri="{FF2B5EF4-FFF2-40B4-BE49-F238E27FC236}">
                  <a16:creationId xmlns:a16="http://schemas.microsoft.com/office/drawing/2014/main" id="{47DA402B-CC79-4B03-8E67-BB34E32942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939" b="21607"/>
            <a:stretch/>
          </p:blipFill>
          <p:spPr bwMode="auto">
            <a:xfrm>
              <a:off x="6601019" y="5147777"/>
              <a:ext cx="1440000" cy="331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30ECBF3C-1390-4496-907B-E7D1755FF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9CB64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1956" y="2635499"/>
              <a:ext cx="130853" cy="130853"/>
            </a:xfrm>
            <a:prstGeom prst="rect">
              <a:avLst/>
            </a:prstGeom>
          </p:spPr>
        </p:pic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FCE81E62-C767-4525-B70D-246C6088FB81}"/>
                </a:ext>
              </a:extLst>
            </p:cNvPr>
            <p:cNvSpPr txBox="1"/>
            <p:nvPr/>
          </p:nvSpPr>
          <p:spPr>
            <a:xfrm>
              <a:off x="6673616" y="2662453"/>
              <a:ext cx="815200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kumimoji="1" lang="ja-JP" altLang="en-US" sz="500" b="1" dirty="0">
                  <a:solidFill>
                    <a:srgbClr val="9CB64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経路検索</a:t>
              </a:r>
            </a:p>
          </p:txBody>
        </p:sp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525CE45A-5C41-4364-878A-EB33AAF5E472}"/>
                </a:ext>
              </a:extLst>
            </p:cNvPr>
            <p:cNvGrpSpPr/>
            <p:nvPr/>
          </p:nvGrpSpPr>
          <p:grpSpPr>
            <a:xfrm>
              <a:off x="6638755" y="5223639"/>
              <a:ext cx="1364528" cy="179619"/>
              <a:chOff x="4071942" y="4615698"/>
              <a:chExt cx="1364528" cy="179619"/>
            </a:xfrm>
          </p:grpSpPr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4E7AA85F-EBF0-4761-AB4A-F3FEC58876D1}"/>
                  </a:ext>
                </a:extLst>
              </p:cNvPr>
              <p:cNvSpPr/>
              <p:nvPr/>
            </p:nvSpPr>
            <p:spPr>
              <a:xfrm>
                <a:off x="4071942" y="4615698"/>
                <a:ext cx="275964" cy="179619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ja-JP" altLang="en-US" sz="5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スポット</a:t>
                </a:r>
                <a:endParaRPr kumimoji="1" lang="ja-JP" altLang="en-US" sz="5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65" name="正方形/長方形 64">
                <a:extLst>
                  <a:ext uri="{FF2B5EF4-FFF2-40B4-BE49-F238E27FC236}">
                    <a16:creationId xmlns:a16="http://schemas.microsoft.com/office/drawing/2014/main" id="{9BD6DD96-EDE8-4105-9DDF-9CD147530F60}"/>
                  </a:ext>
                </a:extLst>
              </p:cNvPr>
              <p:cNvSpPr/>
              <p:nvPr/>
            </p:nvSpPr>
            <p:spPr>
              <a:xfrm>
                <a:off x="4797652" y="4615698"/>
                <a:ext cx="275964" cy="179619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kumimoji="1" lang="ja-JP" altLang="en-US" sz="5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地図</a:t>
                </a:r>
                <a:endParaRPr kumimoji="1" lang="en-US" altLang="ja-JP" sz="5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ctr"/>
                <a:r>
                  <a:rPr kumimoji="1" lang="ja-JP" altLang="en-US" sz="5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経路検索</a:t>
                </a:r>
              </a:p>
            </p:txBody>
          </p:sp>
          <p:sp>
            <p:nvSpPr>
              <p:cNvPr id="66" name="正方形/長方形 65">
                <a:extLst>
                  <a:ext uri="{FF2B5EF4-FFF2-40B4-BE49-F238E27FC236}">
                    <a16:creationId xmlns:a16="http://schemas.microsoft.com/office/drawing/2014/main" id="{DD35E863-5974-4958-ADB3-E5728577991D}"/>
                  </a:ext>
                </a:extLst>
              </p:cNvPr>
              <p:cNvSpPr/>
              <p:nvPr/>
            </p:nvSpPr>
            <p:spPr>
              <a:xfrm>
                <a:off x="4434797" y="4615698"/>
                <a:ext cx="275964" cy="179619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kumimoji="1" lang="ja-JP" altLang="en-US" sz="5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イベント</a:t>
                </a:r>
              </a:p>
            </p:txBody>
          </p:sp>
          <p:sp>
            <p:nvSpPr>
              <p:cNvPr id="67" name="正方形/長方形 66">
                <a:extLst>
                  <a:ext uri="{FF2B5EF4-FFF2-40B4-BE49-F238E27FC236}">
                    <a16:creationId xmlns:a16="http://schemas.microsoft.com/office/drawing/2014/main" id="{4DE5AA74-E965-41CC-89F2-37130275D90A}"/>
                  </a:ext>
                </a:extLst>
              </p:cNvPr>
              <p:cNvSpPr/>
              <p:nvPr/>
            </p:nvSpPr>
            <p:spPr>
              <a:xfrm>
                <a:off x="5160506" y="4615698"/>
                <a:ext cx="275964" cy="179619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kumimoji="1" lang="ja-JP" altLang="en-US" sz="5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購入・予約</a:t>
                </a:r>
              </a:p>
            </p:txBody>
          </p:sp>
        </p:grp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50A487F2-0732-4C72-9AC1-20B79F8014D7}"/>
                </a:ext>
              </a:extLst>
            </p:cNvPr>
            <p:cNvSpPr txBox="1"/>
            <p:nvPr/>
          </p:nvSpPr>
          <p:spPr>
            <a:xfrm>
              <a:off x="6596823" y="2828807"/>
              <a:ext cx="1444195" cy="692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tIns="0" rIns="72000" bIns="0" rtlCol="0">
              <a:spAutoFit/>
            </a:bodyPr>
            <a:lstStyle/>
            <a:p>
              <a:r>
                <a:rPr lang="ja-JP" altLang="en-US" sz="450" dirty="0">
                  <a:solidFill>
                    <a:schemeClr val="bg1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日付 </a:t>
              </a:r>
              <a:r>
                <a:rPr lang="en-US" altLang="ja-JP" sz="4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2021-12-1</a:t>
              </a:r>
              <a:r>
                <a:rPr lang="ja-JP" altLang="en-US" sz="4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</a:t>
              </a:r>
              <a:r>
                <a:rPr lang="ja-JP" altLang="en-US" sz="450" dirty="0">
                  <a:solidFill>
                    <a:schemeClr val="bg1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所要時間 </a:t>
              </a:r>
              <a:r>
                <a:rPr lang="en-US" altLang="ja-JP" sz="4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36</a:t>
              </a:r>
              <a:r>
                <a:rPr lang="ja-JP" altLang="en-US" sz="4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分　　</a:t>
              </a:r>
              <a:r>
                <a:rPr lang="ja-JP" altLang="en-US" sz="450" dirty="0">
                  <a:solidFill>
                    <a:schemeClr val="bg1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運賃 </a:t>
              </a:r>
              <a:r>
                <a:rPr lang="en-US" altLang="ja-JP" sz="4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---</a:t>
              </a:r>
              <a:r>
                <a:rPr lang="ja-JP" altLang="en-US" sz="4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円</a:t>
              </a:r>
              <a:endParaRPr kumimoji="1" lang="ja-JP" altLang="en-US" sz="4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1E1BC934-201C-439D-BDAC-72FFD468FC25}"/>
                </a:ext>
              </a:extLst>
            </p:cNvPr>
            <p:cNvCxnSpPr>
              <a:cxnSpLocks/>
            </p:cNvCxnSpPr>
            <p:nvPr/>
          </p:nvCxnSpPr>
          <p:spPr>
            <a:xfrm>
              <a:off x="6780213" y="2983674"/>
              <a:ext cx="0" cy="1960071"/>
            </a:xfrm>
            <a:prstGeom prst="line">
              <a:avLst/>
            </a:prstGeom>
            <a:ln w="28575">
              <a:solidFill>
                <a:srgbClr val="9CB6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D97953E1-B8E8-404F-A3C8-A1EB1580163D}"/>
                </a:ext>
              </a:extLst>
            </p:cNvPr>
            <p:cNvGrpSpPr/>
            <p:nvPr/>
          </p:nvGrpSpPr>
          <p:grpSpPr>
            <a:xfrm>
              <a:off x="6644252" y="2983674"/>
              <a:ext cx="1364528" cy="260350"/>
              <a:chOff x="6841861" y="3286125"/>
              <a:chExt cx="1364528" cy="260350"/>
            </a:xfrm>
          </p:grpSpPr>
          <p:sp>
            <p:nvSpPr>
              <p:cNvPr id="62" name="四角形: 角を丸くする 27">
                <a:extLst>
                  <a:ext uri="{FF2B5EF4-FFF2-40B4-BE49-F238E27FC236}">
                    <a16:creationId xmlns:a16="http://schemas.microsoft.com/office/drawing/2014/main" id="{0B92788B-AC7C-4639-BC83-0CEF0F98D8EE}"/>
                  </a:ext>
                </a:extLst>
              </p:cNvPr>
              <p:cNvSpPr/>
              <p:nvPr/>
            </p:nvSpPr>
            <p:spPr>
              <a:xfrm>
                <a:off x="6841861" y="3286125"/>
                <a:ext cx="1364528" cy="26035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69875"/>
                <a:r>
                  <a:rPr lang="ja-JP" altLang="en-US" sz="5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現在地</a:t>
                </a:r>
                <a:endParaRPr kumimoji="1" lang="ja-JP" altLang="en-US" sz="5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C77AE54F-5191-4356-993E-D16EB63888E6}"/>
                  </a:ext>
                </a:extLst>
              </p:cNvPr>
              <p:cNvSpPr txBox="1"/>
              <p:nvPr/>
            </p:nvSpPr>
            <p:spPr>
              <a:xfrm>
                <a:off x="6899226" y="3458941"/>
                <a:ext cx="385096" cy="692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ja-JP" sz="4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17:10</a:t>
                </a:r>
                <a:r>
                  <a:rPr lang="ja-JP" altLang="en-US" sz="4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発</a:t>
                </a:r>
                <a:endParaRPr kumimoji="1" lang="ja-JP" altLang="en-US" sz="4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11038917-F3C1-4665-94B9-ECB6F2D9E773}"/>
                </a:ext>
              </a:extLst>
            </p:cNvPr>
            <p:cNvGrpSpPr/>
            <p:nvPr/>
          </p:nvGrpSpPr>
          <p:grpSpPr>
            <a:xfrm>
              <a:off x="6644252" y="3408604"/>
              <a:ext cx="1364528" cy="299971"/>
              <a:chOff x="6841861" y="3641975"/>
              <a:chExt cx="1364528" cy="299971"/>
            </a:xfrm>
          </p:grpSpPr>
          <p:sp>
            <p:nvSpPr>
              <p:cNvPr id="59" name="四角形: 角を丸くする 104">
                <a:extLst>
                  <a:ext uri="{FF2B5EF4-FFF2-40B4-BE49-F238E27FC236}">
                    <a16:creationId xmlns:a16="http://schemas.microsoft.com/office/drawing/2014/main" id="{96882069-DA2B-443B-8D03-306DB210CD61}"/>
                  </a:ext>
                </a:extLst>
              </p:cNvPr>
              <p:cNvSpPr/>
              <p:nvPr/>
            </p:nvSpPr>
            <p:spPr>
              <a:xfrm>
                <a:off x="6841861" y="3641975"/>
                <a:ext cx="1364528" cy="26035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69875"/>
                <a:r>
                  <a:rPr kumimoji="1" lang="ja-JP" altLang="en-US" sz="5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あぐりの湯</a:t>
                </a:r>
              </a:p>
            </p:txBody>
          </p:sp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26D72345-74C0-4261-81EB-68671BCF5009}"/>
                  </a:ext>
                </a:extLst>
              </p:cNvPr>
              <p:cNvSpPr txBox="1"/>
              <p:nvPr/>
            </p:nvSpPr>
            <p:spPr>
              <a:xfrm>
                <a:off x="6899226" y="3814791"/>
                <a:ext cx="385096" cy="692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ja-JP" sz="4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17:15</a:t>
                </a:r>
                <a:r>
                  <a:rPr lang="ja-JP" altLang="en-US" sz="4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発</a:t>
                </a:r>
                <a:endParaRPr kumimoji="1" lang="ja-JP" altLang="en-US" sz="4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04FC35E8-0809-49A3-B537-D083BF1A4A0D}"/>
                  </a:ext>
                </a:extLst>
              </p:cNvPr>
              <p:cNvSpPr txBox="1"/>
              <p:nvPr/>
            </p:nvSpPr>
            <p:spPr>
              <a:xfrm>
                <a:off x="6899225" y="3656391"/>
                <a:ext cx="385096" cy="2855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ja-JP" sz="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17:11</a:t>
                </a:r>
                <a:r>
                  <a:rPr lang="ja-JP" altLang="en-US" sz="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着</a:t>
                </a:r>
                <a:endParaRPr kumimoji="1" lang="ja-JP" altLang="en-US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13352D1A-A13D-4AF6-8AA3-B104042AFE4D}"/>
                </a:ext>
              </a:extLst>
            </p:cNvPr>
            <p:cNvSpPr txBox="1"/>
            <p:nvPr/>
          </p:nvSpPr>
          <p:spPr>
            <a:xfrm>
              <a:off x="6915867" y="3291689"/>
              <a:ext cx="385095" cy="142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徒歩</a:t>
              </a:r>
              <a:r>
                <a:rPr lang="en-US" altLang="ja-JP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lang="ja-JP" altLang="en-US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分</a:t>
              </a:r>
              <a:endParaRPr kumimoji="1" lang="ja-JP" altLang="en-US" sz="5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6B2A6AFC-0F04-4765-882A-F48A3E936D21}"/>
                </a:ext>
              </a:extLst>
            </p:cNvPr>
            <p:cNvGrpSpPr/>
            <p:nvPr/>
          </p:nvGrpSpPr>
          <p:grpSpPr>
            <a:xfrm>
              <a:off x="6644252" y="3833534"/>
              <a:ext cx="1364528" cy="260350"/>
              <a:chOff x="6841861" y="3641975"/>
              <a:chExt cx="1364528" cy="260350"/>
            </a:xfrm>
          </p:grpSpPr>
          <p:sp>
            <p:nvSpPr>
              <p:cNvPr id="56" name="四角形: 角を丸くする 109">
                <a:extLst>
                  <a:ext uri="{FF2B5EF4-FFF2-40B4-BE49-F238E27FC236}">
                    <a16:creationId xmlns:a16="http://schemas.microsoft.com/office/drawing/2014/main" id="{28D29BA3-1A9E-4C1F-ADC2-3335833981CE}"/>
                  </a:ext>
                </a:extLst>
              </p:cNvPr>
              <p:cNvSpPr/>
              <p:nvPr/>
            </p:nvSpPr>
            <p:spPr>
              <a:xfrm>
                <a:off x="6841861" y="3641975"/>
                <a:ext cx="1364528" cy="26035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69875"/>
                <a:r>
                  <a:rPr lang="ja-JP" altLang="en-US" sz="5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小諸駅</a:t>
                </a:r>
                <a:endParaRPr kumimoji="1" lang="ja-JP" altLang="en-US" sz="5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6C0DDD8A-D594-4194-9BE2-DA3C0BEF1424}"/>
                  </a:ext>
                </a:extLst>
              </p:cNvPr>
              <p:cNvSpPr txBox="1"/>
              <p:nvPr/>
            </p:nvSpPr>
            <p:spPr>
              <a:xfrm>
                <a:off x="6899224" y="3814791"/>
                <a:ext cx="792697" cy="692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ja-JP" sz="450" dirty="0">
                    <a:solidFill>
                      <a:srgbClr val="C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17:40</a:t>
                </a:r>
                <a:r>
                  <a:rPr lang="ja-JP" altLang="en-US" sz="450" dirty="0">
                    <a:solidFill>
                      <a:srgbClr val="C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発　巡回運行</a:t>
                </a:r>
                <a:r>
                  <a:rPr lang="en-US" altLang="ja-JP" sz="450" dirty="0">
                    <a:solidFill>
                      <a:srgbClr val="C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:15</a:t>
                </a:r>
                <a:r>
                  <a:rPr lang="ja-JP" altLang="en-US" sz="450" dirty="0">
                    <a:solidFill>
                      <a:srgbClr val="C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分間隔</a:t>
                </a:r>
                <a:endParaRPr kumimoji="1" lang="ja-JP" altLang="en-US" sz="450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D09463BC-43FE-4C13-931A-A075C4845D9C}"/>
                  </a:ext>
                </a:extLst>
              </p:cNvPr>
              <p:cNvSpPr txBox="1"/>
              <p:nvPr/>
            </p:nvSpPr>
            <p:spPr>
              <a:xfrm>
                <a:off x="6899226" y="3656391"/>
                <a:ext cx="385096" cy="692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ja-JP" sz="4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17:30</a:t>
                </a:r>
                <a:r>
                  <a:rPr lang="ja-JP" altLang="en-US" sz="4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着</a:t>
                </a:r>
                <a:endParaRPr kumimoji="1" lang="ja-JP" altLang="en-US" sz="4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5FC8E951-4FB1-4CFD-B2CB-FCD53B77EA12}"/>
                </a:ext>
              </a:extLst>
            </p:cNvPr>
            <p:cNvGrpSpPr/>
            <p:nvPr/>
          </p:nvGrpSpPr>
          <p:grpSpPr>
            <a:xfrm>
              <a:off x="6644252" y="4258464"/>
              <a:ext cx="1364528" cy="260350"/>
              <a:chOff x="6841861" y="3641975"/>
              <a:chExt cx="1364528" cy="260350"/>
            </a:xfrm>
          </p:grpSpPr>
          <p:sp>
            <p:nvSpPr>
              <p:cNvPr id="53" name="四角形: 角を丸くする 113">
                <a:extLst>
                  <a:ext uri="{FF2B5EF4-FFF2-40B4-BE49-F238E27FC236}">
                    <a16:creationId xmlns:a16="http://schemas.microsoft.com/office/drawing/2014/main" id="{D03E201C-4E6B-47B5-BFD9-ECDD252C96C5}"/>
                  </a:ext>
                </a:extLst>
              </p:cNvPr>
              <p:cNvSpPr/>
              <p:nvPr/>
            </p:nvSpPr>
            <p:spPr>
              <a:xfrm>
                <a:off x="6841861" y="3641975"/>
                <a:ext cx="1364528" cy="26035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69875"/>
                <a:r>
                  <a:rPr kumimoji="1" lang="ja-JP" altLang="en-US" sz="5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本町交差点</a:t>
                </a:r>
              </a:p>
            </p:txBody>
          </p:sp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1022B741-0B6B-4AC4-97F5-CDAA2B9D074A}"/>
                  </a:ext>
                </a:extLst>
              </p:cNvPr>
              <p:cNvSpPr txBox="1"/>
              <p:nvPr/>
            </p:nvSpPr>
            <p:spPr>
              <a:xfrm>
                <a:off x="6899226" y="3814791"/>
                <a:ext cx="385096" cy="692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ja-JP" sz="450" dirty="0">
                    <a:solidFill>
                      <a:srgbClr val="C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17:45</a:t>
                </a:r>
                <a:r>
                  <a:rPr lang="ja-JP" altLang="en-US" sz="450" dirty="0">
                    <a:solidFill>
                      <a:srgbClr val="C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発</a:t>
                </a:r>
                <a:endParaRPr kumimoji="1" lang="ja-JP" altLang="en-US" sz="450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A74465DF-4F84-4572-BF90-0CCC7A23BB46}"/>
                  </a:ext>
                </a:extLst>
              </p:cNvPr>
              <p:cNvSpPr txBox="1"/>
              <p:nvPr/>
            </p:nvSpPr>
            <p:spPr>
              <a:xfrm>
                <a:off x="6899226" y="3656391"/>
                <a:ext cx="385096" cy="692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ja-JP" sz="450" dirty="0">
                    <a:solidFill>
                      <a:srgbClr val="C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17:45</a:t>
                </a:r>
                <a:r>
                  <a:rPr lang="ja-JP" altLang="en-US" sz="450" dirty="0">
                    <a:solidFill>
                      <a:srgbClr val="C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着</a:t>
                </a:r>
                <a:endParaRPr kumimoji="1" lang="ja-JP" altLang="en-US" sz="450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F8925239-519A-417D-92DF-D7FA4085A1E6}"/>
                </a:ext>
              </a:extLst>
            </p:cNvPr>
            <p:cNvGrpSpPr/>
            <p:nvPr/>
          </p:nvGrpSpPr>
          <p:grpSpPr>
            <a:xfrm>
              <a:off x="6644252" y="4683395"/>
              <a:ext cx="1364528" cy="260350"/>
              <a:chOff x="6841861" y="3641975"/>
              <a:chExt cx="1364528" cy="260350"/>
            </a:xfrm>
          </p:grpSpPr>
          <p:sp>
            <p:nvSpPr>
              <p:cNvPr id="51" name="四角形: 角を丸くする 117">
                <a:extLst>
                  <a:ext uri="{FF2B5EF4-FFF2-40B4-BE49-F238E27FC236}">
                    <a16:creationId xmlns:a16="http://schemas.microsoft.com/office/drawing/2014/main" id="{2D898E53-C62E-4294-82CC-19C5FE3182C8}"/>
                  </a:ext>
                </a:extLst>
              </p:cNvPr>
              <p:cNvSpPr/>
              <p:nvPr/>
            </p:nvSpPr>
            <p:spPr>
              <a:xfrm>
                <a:off x="6841861" y="3641975"/>
                <a:ext cx="1364528" cy="26035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69875"/>
                <a:r>
                  <a:rPr lang="ja-JP" altLang="en-US" sz="5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ほんまち町屋館</a:t>
                </a:r>
                <a:endParaRPr kumimoji="1" lang="ja-JP" altLang="en-US" sz="5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90262334-D58B-4647-B29A-066EDB5AF5B4}"/>
                  </a:ext>
                </a:extLst>
              </p:cNvPr>
              <p:cNvSpPr txBox="1"/>
              <p:nvPr/>
            </p:nvSpPr>
            <p:spPr>
              <a:xfrm>
                <a:off x="6899226" y="3656391"/>
                <a:ext cx="385096" cy="692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ja-JP" sz="450" dirty="0">
                    <a:solidFill>
                      <a:srgbClr val="C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17:46</a:t>
                </a:r>
                <a:r>
                  <a:rPr lang="ja-JP" altLang="en-US" sz="450" dirty="0">
                    <a:solidFill>
                      <a:srgbClr val="C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着</a:t>
                </a:r>
                <a:endParaRPr kumimoji="1" lang="ja-JP" altLang="en-US" sz="450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2B79A508-19B2-4E7A-AB41-920E7DF0CBC4}"/>
                </a:ext>
              </a:extLst>
            </p:cNvPr>
            <p:cNvSpPr txBox="1"/>
            <p:nvPr/>
          </p:nvSpPr>
          <p:spPr>
            <a:xfrm>
              <a:off x="6915868" y="4566479"/>
              <a:ext cx="385096" cy="692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4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徒歩</a:t>
              </a:r>
              <a:r>
                <a:rPr lang="en-US" altLang="ja-JP" sz="4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lang="ja-JP" altLang="en-US" sz="4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分</a:t>
              </a:r>
              <a:endParaRPr kumimoji="1" lang="ja-JP" altLang="en-US" sz="4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8F255548-AED9-489A-B31C-6DAD0B1D2B69}"/>
                </a:ext>
              </a:extLst>
            </p:cNvPr>
            <p:cNvSpPr txBox="1"/>
            <p:nvPr/>
          </p:nvSpPr>
          <p:spPr>
            <a:xfrm>
              <a:off x="6915867" y="4141548"/>
              <a:ext cx="902587" cy="85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ja-JP" altLang="en-US" sz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小諸市中心部巡回カート</a:t>
              </a: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2E2D8369-5E7D-404A-8EF9-237FE370D7A6}"/>
                </a:ext>
              </a:extLst>
            </p:cNvPr>
            <p:cNvSpPr txBox="1"/>
            <p:nvPr/>
          </p:nvSpPr>
          <p:spPr>
            <a:xfrm>
              <a:off x="6915867" y="3716619"/>
              <a:ext cx="905342" cy="285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ja-JP" altLang="en-US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小諸市内巡回バス </a:t>
              </a:r>
              <a:r>
                <a:rPr kumimoji="1" lang="en-US" altLang="ja-JP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– </a:t>
              </a:r>
              <a:r>
                <a:rPr kumimoji="1" lang="ja-JP" altLang="en-US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あぐりの湯線</a:t>
              </a:r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A03DD967-4A28-4166-8236-2B650CCE5137}"/>
                </a:ext>
              </a:extLst>
            </p:cNvPr>
            <p:cNvSpPr/>
            <p:nvPr/>
          </p:nvSpPr>
          <p:spPr>
            <a:xfrm>
              <a:off x="6601019" y="2299097"/>
              <a:ext cx="1440000" cy="3179805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51" y="1224935"/>
            <a:ext cx="1165761" cy="2159391"/>
          </a:xfrm>
          <a:prstGeom prst="rect">
            <a:avLst/>
          </a:prstGeom>
        </p:spPr>
      </p:pic>
      <p:sp>
        <p:nvSpPr>
          <p:cNvPr id="68" name="テキスト ボックス 67"/>
          <p:cNvSpPr txBox="1"/>
          <p:nvPr/>
        </p:nvSpPr>
        <p:spPr>
          <a:xfrm>
            <a:off x="6580860" y="2111448"/>
            <a:ext cx="1766518" cy="47955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ja-JP" altLang="en-US" sz="1200" b="1" dirty="0" smtClean="0"/>
              <a:t>地図情報と経路検索、</a:t>
            </a:r>
            <a:r>
              <a:rPr lang="ja-JP" altLang="en-US" sz="1200" b="1" dirty="0" smtClean="0"/>
              <a:t>電子チケットの決済</a:t>
            </a:r>
            <a:endParaRPr kumimoji="1" lang="ja-JP" altLang="en-US" sz="1200" b="1" dirty="0"/>
          </a:p>
        </p:txBody>
      </p:sp>
      <p:pic>
        <p:nvPicPr>
          <p:cNvPr id="69" name="図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4" y="1199988"/>
            <a:ext cx="1286717" cy="2152485"/>
          </a:xfrm>
          <a:prstGeom prst="rect">
            <a:avLst/>
          </a:prstGeom>
        </p:spPr>
      </p:pic>
      <p:pic>
        <p:nvPicPr>
          <p:cNvPr id="71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463" y="5269229"/>
            <a:ext cx="1668596" cy="1110459"/>
          </a:xfrm>
        </p:spPr>
      </p:pic>
      <p:sp>
        <p:nvSpPr>
          <p:cNvPr id="79" name="メモ 78"/>
          <p:cNvSpPr/>
          <p:nvPr/>
        </p:nvSpPr>
        <p:spPr>
          <a:xfrm>
            <a:off x="1581326" y="1224935"/>
            <a:ext cx="1154817" cy="1796371"/>
          </a:xfrm>
          <a:prstGeom prst="foldedCorner">
            <a:avLst>
              <a:gd name="adj" fmla="val 8108"/>
            </a:avLst>
          </a:prstGeom>
          <a:solidFill>
            <a:srgbClr val="DDDD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5" name="図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080" y="1249452"/>
            <a:ext cx="1124142" cy="1661464"/>
          </a:xfrm>
          <a:prstGeom prst="rect">
            <a:avLst/>
          </a:prstGeom>
        </p:spPr>
      </p:pic>
      <p:sp>
        <p:nvSpPr>
          <p:cNvPr id="80" name="テキスト ボックス 79"/>
          <p:cNvSpPr txBox="1"/>
          <p:nvPr/>
        </p:nvSpPr>
        <p:spPr>
          <a:xfrm>
            <a:off x="1436132" y="2999148"/>
            <a:ext cx="1643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その他にポスター・チラシの設置</a:t>
            </a:r>
            <a:endParaRPr kumimoji="1" lang="ja-JP" altLang="en-US" sz="1200" dirty="0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0" y="6330951"/>
            <a:ext cx="2257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まちなか巡回線</a:t>
            </a:r>
            <a:r>
              <a:rPr lang="ja-JP" altLang="en-US" sz="1050" dirty="0" smtClean="0"/>
              <a:t>（</a:t>
            </a:r>
            <a:r>
              <a:rPr lang="en-US" altLang="ja-JP" sz="1050" dirty="0" smtClean="0"/>
              <a:t>20</a:t>
            </a:r>
            <a:r>
              <a:rPr lang="ja-JP" altLang="en-US" sz="1050" dirty="0" smtClean="0"/>
              <a:t>分間隔）</a:t>
            </a:r>
            <a:endParaRPr lang="en-US" altLang="ja-JP" sz="1050" dirty="0" smtClean="0"/>
          </a:p>
          <a:p>
            <a:r>
              <a:rPr lang="ja-JP" altLang="en-US" sz="1400" dirty="0" smtClean="0"/>
              <a:t>１日乗り放題チケット</a:t>
            </a:r>
            <a:endParaRPr kumimoji="1" lang="ja-JP" altLang="en-US" sz="1400" dirty="0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2073651" y="6335669"/>
            <a:ext cx="2257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まち</a:t>
            </a:r>
            <a:r>
              <a:rPr lang="ja-JP" altLang="en-US" sz="1400" dirty="0" smtClean="0"/>
              <a:t>なか回遊</a:t>
            </a:r>
            <a:r>
              <a:rPr lang="ja-JP" altLang="en-US" sz="1050" dirty="0" smtClean="0"/>
              <a:t>（</a:t>
            </a:r>
            <a:r>
              <a:rPr lang="en-US" altLang="ja-JP" sz="1050" dirty="0" smtClean="0"/>
              <a:t>15</a:t>
            </a:r>
            <a:r>
              <a:rPr lang="ja-JP" altLang="en-US" sz="1050" dirty="0" smtClean="0"/>
              <a:t>分間）</a:t>
            </a:r>
            <a:r>
              <a:rPr lang="ja-JP" altLang="en-US" sz="1400" dirty="0" smtClean="0"/>
              <a:t>の</a:t>
            </a:r>
            <a:endParaRPr lang="en-US" altLang="ja-JP" sz="1400" dirty="0" smtClean="0"/>
          </a:p>
          <a:p>
            <a:r>
              <a:rPr kumimoji="1" lang="ja-JP" altLang="en-US" sz="1400" dirty="0" smtClean="0"/>
              <a:t>利用登録（利用無料）</a:t>
            </a:r>
            <a:endParaRPr kumimoji="1" lang="ja-JP" altLang="en-US" sz="1400" dirty="0"/>
          </a:p>
        </p:txBody>
      </p:sp>
      <p:sp>
        <p:nvSpPr>
          <p:cNvPr id="84" name="フローチャート: 抜出し 83"/>
          <p:cNvSpPr/>
          <p:nvPr/>
        </p:nvSpPr>
        <p:spPr>
          <a:xfrm rot="5400000">
            <a:off x="2846989" y="1259502"/>
            <a:ext cx="348903" cy="244854"/>
          </a:xfrm>
          <a:prstGeom prst="flowChartExtra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ローチャート: 抜出し 85"/>
          <p:cNvSpPr/>
          <p:nvPr/>
        </p:nvSpPr>
        <p:spPr>
          <a:xfrm rot="16200000" flipH="1">
            <a:off x="5740351" y="1332009"/>
            <a:ext cx="348903" cy="121115"/>
          </a:xfrm>
          <a:prstGeom prst="flowChartExtra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ローチャート: 抜出し 86"/>
          <p:cNvSpPr/>
          <p:nvPr/>
        </p:nvSpPr>
        <p:spPr>
          <a:xfrm rot="5400000">
            <a:off x="5894625" y="1336493"/>
            <a:ext cx="348903" cy="121115"/>
          </a:xfrm>
          <a:prstGeom prst="flowChartExtra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802095" y="1654586"/>
            <a:ext cx="369332" cy="17427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200" b="1" dirty="0" smtClean="0"/>
              <a:t>Ｑ</a:t>
            </a:r>
            <a:r>
              <a:rPr lang="ja-JP" altLang="en-US" sz="1200" b="1" dirty="0"/>
              <a:t>Ｒ</a:t>
            </a:r>
            <a:r>
              <a:rPr kumimoji="1" lang="ja-JP" altLang="en-US" sz="1200" b="1" dirty="0" smtClean="0"/>
              <a:t>コードによる誘導</a:t>
            </a:r>
            <a:endParaRPr kumimoji="1" lang="ja-JP" altLang="en-US" sz="1200" b="1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5785124" y="1682229"/>
            <a:ext cx="369332" cy="9147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200" b="1" dirty="0" smtClean="0"/>
              <a:t>相互リンク</a:t>
            </a:r>
            <a:endParaRPr kumimoji="1" lang="ja-JP" altLang="en-US" sz="1200" b="1" dirty="0"/>
          </a:p>
        </p:txBody>
      </p:sp>
      <p:sp>
        <p:nvSpPr>
          <p:cNvPr id="90" name="フローチャート: 抜出し 89"/>
          <p:cNvSpPr/>
          <p:nvPr/>
        </p:nvSpPr>
        <p:spPr>
          <a:xfrm rot="1485561">
            <a:off x="6289688" y="2659382"/>
            <a:ext cx="400965" cy="1190836"/>
          </a:xfrm>
          <a:prstGeom prst="flowChartExtra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0" name="図 6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0"/>
          <a:stretch/>
        </p:blipFill>
        <p:spPr>
          <a:xfrm>
            <a:off x="4257624" y="3691122"/>
            <a:ext cx="4819688" cy="3087099"/>
          </a:xfrm>
          <a:prstGeom prst="rect">
            <a:avLst/>
          </a:prstGeom>
          <a:ln w="19050">
            <a:solidFill>
              <a:srgbClr val="CC9900"/>
            </a:solidFill>
          </a:ln>
        </p:spPr>
      </p:pic>
      <p:pic>
        <p:nvPicPr>
          <p:cNvPr id="73" name="図 72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33" y="3919893"/>
            <a:ext cx="1877673" cy="1022610"/>
          </a:xfrm>
          <a:prstGeom prst="rect">
            <a:avLst/>
          </a:prstGeom>
        </p:spPr>
      </p:pic>
      <p:sp>
        <p:nvSpPr>
          <p:cNvPr id="91" name="テキスト ボックス 90"/>
          <p:cNvSpPr txBox="1"/>
          <p:nvPr/>
        </p:nvSpPr>
        <p:spPr>
          <a:xfrm>
            <a:off x="11425" y="3642276"/>
            <a:ext cx="2257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rgbClr val="CC9900"/>
                </a:solidFill>
              </a:rPr>
              <a:t>●</a:t>
            </a:r>
            <a:r>
              <a:rPr lang="ja-JP" altLang="en-US" sz="1600" b="1" dirty="0" smtClean="0"/>
              <a:t>しなの鉄道</a:t>
            </a:r>
            <a:endParaRPr kumimoji="1" lang="ja-JP" altLang="en-US" sz="1600" b="1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1995376" y="3913394"/>
            <a:ext cx="1894968" cy="738664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軽井沢・小諸間、上田・小諸間の１日周遊乗車券の電子発券</a:t>
            </a:r>
            <a:endParaRPr kumimoji="1" lang="ja-JP" altLang="en-US" sz="1400" dirty="0"/>
          </a:p>
        </p:txBody>
      </p:sp>
      <p:sp>
        <p:nvSpPr>
          <p:cNvPr id="92" name="正方形/長方形 91"/>
          <p:cNvSpPr/>
          <p:nvPr/>
        </p:nvSpPr>
        <p:spPr>
          <a:xfrm rot="2962934">
            <a:off x="5514640" y="5588332"/>
            <a:ext cx="296341" cy="116800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774FD4D3-373F-420D-8987-78CD140EE67F}"/>
              </a:ext>
            </a:extLst>
          </p:cNvPr>
          <p:cNvSpPr txBox="1"/>
          <p:nvPr/>
        </p:nvSpPr>
        <p:spPr>
          <a:xfrm>
            <a:off x="5688141" y="5628776"/>
            <a:ext cx="723275" cy="387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 defTabSz="389839">
              <a:lnSpc>
                <a:spcPts val="2309"/>
              </a:lnSpc>
            </a:pP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小諸駅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2" name="図 7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4" y="5262941"/>
            <a:ext cx="1668595" cy="1110459"/>
          </a:xfrm>
          <a:prstGeom prst="rect">
            <a:avLst/>
          </a:prstGeom>
          <a:solidFill>
            <a:srgbClr val="FF9900"/>
          </a:solidFill>
        </p:spPr>
      </p:pic>
      <p:sp>
        <p:nvSpPr>
          <p:cNvPr id="94" name="テキスト ボックス 93"/>
          <p:cNvSpPr txBox="1"/>
          <p:nvPr/>
        </p:nvSpPr>
        <p:spPr>
          <a:xfrm>
            <a:off x="0" y="4986949"/>
            <a:ext cx="2502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rgbClr val="CC9900"/>
                </a:solidFill>
              </a:rPr>
              <a:t>●</a:t>
            </a:r>
            <a:r>
              <a:rPr lang="ja-JP" altLang="en-US" sz="1600" b="1" dirty="0" smtClean="0"/>
              <a:t>市内巡回線</a:t>
            </a:r>
            <a:r>
              <a:rPr lang="ja-JP" altLang="en-US" sz="1200" b="1" dirty="0" smtClean="0"/>
              <a:t>（</a:t>
            </a:r>
            <a:r>
              <a:rPr lang="en-US" altLang="ja-JP" sz="1200" b="1" dirty="0" smtClean="0"/>
              <a:t>EV</a:t>
            </a:r>
            <a:r>
              <a:rPr lang="ja-JP" altLang="en-US" sz="1200" b="1" dirty="0" smtClean="0"/>
              <a:t>バス）</a:t>
            </a:r>
            <a:endParaRPr kumimoji="1" lang="ja-JP" altLang="en-US" sz="1200" b="1" dirty="0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2018421" y="5009827"/>
            <a:ext cx="2257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rgbClr val="CC9900"/>
                </a:solidFill>
              </a:rPr>
              <a:t>●</a:t>
            </a:r>
            <a:r>
              <a:rPr lang="ja-JP" altLang="en-US" sz="1600" b="1" dirty="0" smtClean="0"/>
              <a:t>スマートカート</a:t>
            </a:r>
            <a:r>
              <a:rPr lang="en-US" altLang="ja-JP" sz="1600" b="1" dirty="0" smtClean="0"/>
              <a:t>egg</a:t>
            </a:r>
            <a:endParaRPr kumimoji="1" lang="ja-JP" altLang="en-US" sz="1600" b="1" dirty="0"/>
          </a:p>
        </p:txBody>
      </p:sp>
      <p:sp>
        <p:nvSpPr>
          <p:cNvPr id="97" name="フリーフォーム 96"/>
          <p:cNvSpPr/>
          <p:nvPr/>
        </p:nvSpPr>
        <p:spPr>
          <a:xfrm>
            <a:off x="5437163" y="4466492"/>
            <a:ext cx="3355145" cy="2307102"/>
          </a:xfrm>
          <a:custGeom>
            <a:avLst/>
            <a:gdLst>
              <a:gd name="connsiteX0" fmla="*/ 1434905 w 3355145"/>
              <a:gd name="connsiteY0" fmla="*/ 2293034 h 2307102"/>
              <a:gd name="connsiteX1" fmla="*/ 1371600 w 3355145"/>
              <a:gd name="connsiteY1" fmla="*/ 2257865 h 2307102"/>
              <a:gd name="connsiteX2" fmla="*/ 1132449 w 3355145"/>
              <a:gd name="connsiteY2" fmla="*/ 1737360 h 2307102"/>
              <a:gd name="connsiteX3" fmla="*/ 1976511 w 3355145"/>
              <a:gd name="connsiteY3" fmla="*/ 1744394 h 2307102"/>
              <a:gd name="connsiteX4" fmla="*/ 1878037 w 3355145"/>
              <a:gd name="connsiteY4" fmla="*/ 998806 h 2307102"/>
              <a:gd name="connsiteX5" fmla="*/ 1849902 w 3355145"/>
              <a:gd name="connsiteY5" fmla="*/ 829994 h 2307102"/>
              <a:gd name="connsiteX6" fmla="*/ 1659988 w 3355145"/>
              <a:gd name="connsiteY6" fmla="*/ 590843 h 2307102"/>
              <a:gd name="connsiteX7" fmla="*/ 1202788 w 3355145"/>
              <a:gd name="connsiteY7" fmla="*/ 794825 h 2307102"/>
              <a:gd name="connsiteX8" fmla="*/ 1420837 w 3355145"/>
              <a:gd name="connsiteY8" fmla="*/ 1041010 h 2307102"/>
              <a:gd name="connsiteX9" fmla="*/ 970671 w 3355145"/>
              <a:gd name="connsiteY9" fmla="*/ 1406770 h 2307102"/>
              <a:gd name="connsiteX10" fmla="*/ 801859 w 3355145"/>
              <a:gd name="connsiteY10" fmla="*/ 970671 h 2307102"/>
              <a:gd name="connsiteX11" fmla="*/ 351692 w 3355145"/>
              <a:gd name="connsiteY11" fmla="*/ 1188720 h 2307102"/>
              <a:gd name="connsiteX12" fmla="*/ 203982 w 3355145"/>
              <a:gd name="connsiteY12" fmla="*/ 1019908 h 2307102"/>
              <a:gd name="connsiteX13" fmla="*/ 337625 w 3355145"/>
              <a:gd name="connsiteY13" fmla="*/ 907366 h 2307102"/>
              <a:gd name="connsiteX14" fmla="*/ 239151 w 3355145"/>
              <a:gd name="connsiteY14" fmla="*/ 745588 h 2307102"/>
              <a:gd name="connsiteX15" fmla="*/ 140677 w 3355145"/>
              <a:gd name="connsiteY15" fmla="*/ 654148 h 2307102"/>
              <a:gd name="connsiteX16" fmla="*/ 0 w 3355145"/>
              <a:gd name="connsiteY16" fmla="*/ 105508 h 2307102"/>
              <a:gd name="connsiteX17" fmla="*/ 28135 w 3355145"/>
              <a:gd name="connsiteY17" fmla="*/ 0 h 2307102"/>
              <a:gd name="connsiteX18" fmla="*/ 260252 w 3355145"/>
              <a:gd name="connsiteY18" fmla="*/ 133643 h 2307102"/>
              <a:gd name="connsiteX19" fmla="*/ 450166 w 3355145"/>
              <a:gd name="connsiteY19" fmla="*/ 154745 h 2307102"/>
              <a:gd name="connsiteX20" fmla="*/ 1983545 w 3355145"/>
              <a:gd name="connsiteY20" fmla="*/ 203982 h 2307102"/>
              <a:gd name="connsiteX21" fmla="*/ 2025748 w 3355145"/>
              <a:gd name="connsiteY21" fmla="*/ 436099 h 2307102"/>
              <a:gd name="connsiteX22" fmla="*/ 2293034 w 3355145"/>
              <a:gd name="connsiteY22" fmla="*/ 1055077 h 2307102"/>
              <a:gd name="connsiteX23" fmla="*/ 2363372 w 3355145"/>
              <a:gd name="connsiteY23" fmla="*/ 1315330 h 2307102"/>
              <a:gd name="connsiteX24" fmla="*/ 2426677 w 3355145"/>
              <a:gd name="connsiteY24" fmla="*/ 1399736 h 2307102"/>
              <a:gd name="connsiteX25" fmla="*/ 2644726 w 3355145"/>
              <a:gd name="connsiteY25" fmla="*/ 1484142 h 2307102"/>
              <a:gd name="connsiteX26" fmla="*/ 2799471 w 3355145"/>
              <a:gd name="connsiteY26" fmla="*/ 1709225 h 2307102"/>
              <a:gd name="connsiteX27" fmla="*/ 3108960 w 3355145"/>
              <a:gd name="connsiteY27" fmla="*/ 2039816 h 2307102"/>
              <a:gd name="connsiteX28" fmla="*/ 3355145 w 3355145"/>
              <a:gd name="connsiteY28" fmla="*/ 2307102 h 230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55145" h="2307102">
                <a:moveTo>
                  <a:pt x="1434905" y="2293034"/>
                </a:moveTo>
                <a:lnTo>
                  <a:pt x="1371600" y="2257865"/>
                </a:lnTo>
                <a:lnTo>
                  <a:pt x="1132449" y="1737360"/>
                </a:lnTo>
                <a:lnTo>
                  <a:pt x="1976511" y="1744394"/>
                </a:lnTo>
                <a:lnTo>
                  <a:pt x="1878037" y="998806"/>
                </a:lnTo>
                <a:lnTo>
                  <a:pt x="1849902" y="829994"/>
                </a:lnTo>
                <a:lnTo>
                  <a:pt x="1659988" y="590843"/>
                </a:lnTo>
                <a:lnTo>
                  <a:pt x="1202788" y="794825"/>
                </a:lnTo>
                <a:lnTo>
                  <a:pt x="1420837" y="1041010"/>
                </a:lnTo>
                <a:lnTo>
                  <a:pt x="970671" y="1406770"/>
                </a:lnTo>
                <a:lnTo>
                  <a:pt x="801859" y="970671"/>
                </a:lnTo>
                <a:lnTo>
                  <a:pt x="351692" y="1188720"/>
                </a:lnTo>
                <a:lnTo>
                  <a:pt x="203982" y="1019908"/>
                </a:lnTo>
                <a:lnTo>
                  <a:pt x="337625" y="907366"/>
                </a:lnTo>
                <a:lnTo>
                  <a:pt x="239151" y="745588"/>
                </a:lnTo>
                <a:lnTo>
                  <a:pt x="140677" y="654148"/>
                </a:lnTo>
                <a:lnTo>
                  <a:pt x="0" y="105508"/>
                </a:lnTo>
                <a:lnTo>
                  <a:pt x="28135" y="0"/>
                </a:lnTo>
                <a:lnTo>
                  <a:pt x="260252" y="133643"/>
                </a:lnTo>
                <a:lnTo>
                  <a:pt x="450166" y="154745"/>
                </a:lnTo>
                <a:lnTo>
                  <a:pt x="1983545" y="203982"/>
                </a:lnTo>
                <a:lnTo>
                  <a:pt x="2025748" y="436099"/>
                </a:lnTo>
                <a:lnTo>
                  <a:pt x="2293034" y="1055077"/>
                </a:lnTo>
                <a:lnTo>
                  <a:pt x="2363372" y="1315330"/>
                </a:lnTo>
                <a:lnTo>
                  <a:pt x="2426677" y="1399736"/>
                </a:lnTo>
                <a:lnTo>
                  <a:pt x="2644726" y="1484142"/>
                </a:lnTo>
                <a:lnTo>
                  <a:pt x="2799471" y="1709225"/>
                </a:lnTo>
                <a:lnTo>
                  <a:pt x="3108960" y="2039816"/>
                </a:lnTo>
                <a:lnTo>
                  <a:pt x="3355145" y="2307102"/>
                </a:lnTo>
              </a:path>
            </a:pathLst>
          </a:custGeom>
          <a:noFill/>
          <a:ln w="38100">
            <a:solidFill>
              <a:srgbClr val="99663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/>
          <p:cNvSpPr/>
          <p:nvPr/>
        </p:nvSpPr>
        <p:spPr>
          <a:xfrm>
            <a:off x="4712677" y="3727938"/>
            <a:ext cx="3896751" cy="3108960"/>
          </a:xfrm>
          <a:custGeom>
            <a:avLst/>
            <a:gdLst>
              <a:gd name="connsiteX0" fmla="*/ 1111348 w 3896751"/>
              <a:gd name="connsiteY0" fmla="*/ 1871004 h 3108960"/>
              <a:gd name="connsiteX1" fmla="*/ 1005840 w 3896751"/>
              <a:gd name="connsiteY1" fmla="*/ 1765496 h 3108960"/>
              <a:gd name="connsiteX2" fmla="*/ 1230923 w 3896751"/>
              <a:gd name="connsiteY2" fmla="*/ 1547447 h 3108960"/>
              <a:gd name="connsiteX3" fmla="*/ 1104314 w 3896751"/>
              <a:gd name="connsiteY3" fmla="*/ 1406770 h 3108960"/>
              <a:gd name="connsiteX4" fmla="*/ 1019908 w 3896751"/>
              <a:gd name="connsiteY4" fmla="*/ 1484142 h 3108960"/>
              <a:gd name="connsiteX5" fmla="*/ 907366 w 3896751"/>
              <a:gd name="connsiteY5" fmla="*/ 1364567 h 3108960"/>
              <a:gd name="connsiteX6" fmla="*/ 808892 w 3896751"/>
              <a:gd name="connsiteY6" fmla="*/ 1048044 h 3108960"/>
              <a:gd name="connsiteX7" fmla="*/ 267286 w 3896751"/>
              <a:gd name="connsiteY7" fmla="*/ 991773 h 3108960"/>
              <a:gd name="connsiteX8" fmla="*/ 239151 w 3896751"/>
              <a:gd name="connsiteY8" fmla="*/ 858130 h 3108960"/>
              <a:gd name="connsiteX9" fmla="*/ 77372 w 3896751"/>
              <a:gd name="connsiteY9" fmla="*/ 914400 h 3108960"/>
              <a:gd name="connsiteX10" fmla="*/ 0 w 3896751"/>
              <a:gd name="connsiteY10" fmla="*/ 689317 h 3108960"/>
              <a:gd name="connsiteX11" fmla="*/ 203981 w 3896751"/>
              <a:gd name="connsiteY11" fmla="*/ 689317 h 3108960"/>
              <a:gd name="connsiteX12" fmla="*/ 752621 w 3896751"/>
              <a:gd name="connsiteY12" fmla="*/ 731520 h 3108960"/>
              <a:gd name="connsiteX13" fmla="*/ 998806 w 3896751"/>
              <a:gd name="connsiteY13" fmla="*/ 182880 h 3108960"/>
              <a:gd name="connsiteX14" fmla="*/ 1259058 w 3896751"/>
              <a:gd name="connsiteY14" fmla="*/ 7034 h 3108960"/>
              <a:gd name="connsiteX15" fmla="*/ 1448972 w 3896751"/>
              <a:gd name="connsiteY15" fmla="*/ 0 h 3108960"/>
              <a:gd name="connsiteX16" fmla="*/ 1364566 w 3896751"/>
              <a:gd name="connsiteY16" fmla="*/ 358727 h 3108960"/>
              <a:gd name="connsiteX17" fmla="*/ 1181686 w 3896751"/>
              <a:gd name="connsiteY17" fmla="*/ 738554 h 3108960"/>
              <a:gd name="connsiteX18" fmla="*/ 1202788 w 3896751"/>
              <a:gd name="connsiteY18" fmla="*/ 879231 h 3108960"/>
              <a:gd name="connsiteX19" fmla="*/ 2736166 w 3896751"/>
              <a:gd name="connsiteY19" fmla="*/ 900333 h 3108960"/>
              <a:gd name="connsiteX20" fmla="*/ 2799471 w 3896751"/>
              <a:gd name="connsiteY20" fmla="*/ 1188720 h 3108960"/>
              <a:gd name="connsiteX21" fmla="*/ 3031588 w 3896751"/>
              <a:gd name="connsiteY21" fmla="*/ 1716259 h 3108960"/>
              <a:gd name="connsiteX22" fmla="*/ 3158197 w 3896751"/>
              <a:gd name="connsiteY22" fmla="*/ 2089053 h 3108960"/>
              <a:gd name="connsiteX23" fmla="*/ 3439551 w 3896751"/>
              <a:gd name="connsiteY23" fmla="*/ 2215662 h 3108960"/>
              <a:gd name="connsiteX24" fmla="*/ 3608363 w 3896751"/>
              <a:gd name="connsiteY24" fmla="*/ 2497016 h 3108960"/>
              <a:gd name="connsiteX25" fmla="*/ 3896751 w 3896751"/>
              <a:gd name="connsiteY25" fmla="*/ 2764302 h 3108960"/>
              <a:gd name="connsiteX26" fmla="*/ 3467686 w 3896751"/>
              <a:gd name="connsiteY26" fmla="*/ 3108960 h 3108960"/>
              <a:gd name="connsiteX27" fmla="*/ 3327009 w 3896751"/>
              <a:gd name="connsiteY27" fmla="*/ 2834640 h 3108960"/>
              <a:gd name="connsiteX28" fmla="*/ 3348111 w 3896751"/>
              <a:gd name="connsiteY28" fmla="*/ 2475914 h 3108960"/>
              <a:gd name="connsiteX29" fmla="*/ 2764301 w 3896751"/>
              <a:gd name="connsiteY29" fmla="*/ 2482948 h 3108960"/>
              <a:gd name="connsiteX30" fmla="*/ 2637692 w 3896751"/>
              <a:gd name="connsiteY30" fmla="*/ 1568548 h 3108960"/>
              <a:gd name="connsiteX31" fmla="*/ 2588455 w 3896751"/>
              <a:gd name="connsiteY31" fmla="*/ 1463040 h 3108960"/>
              <a:gd name="connsiteX32" fmla="*/ 2384474 w 3896751"/>
              <a:gd name="connsiteY32" fmla="*/ 1287194 h 3108960"/>
              <a:gd name="connsiteX33" fmla="*/ 2096086 w 3896751"/>
              <a:gd name="connsiteY33" fmla="*/ 1406770 h 3108960"/>
              <a:gd name="connsiteX34" fmla="*/ 2321169 w 3896751"/>
              <a:gd name="connsiteY34" fmla="*/ 1681090 h 3108960"/>
              <a:gd name="connsiteX35" fmla="*/ 2173458 w 3896751"/>
              <a:gd name="connsiteY35" fmla="*/ 1779564 h 3108960"/>
              <a:gd name="connsiteX36" fmla="*/ 1983545 w 3896751"/>
              <a:gd name="connsiteY36" fmla="*/ 1498210 h 3108960"/>
              <a:gd name="connsiteX37" fmla="*/ 1111348 w 3896751"/>
              <a:gd name="connsiteY37" fmla="*/ 1871004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896751" h="3108960">
                <a:moveTo>
                  <a:pt x="1111348" y="1871004"/>
                </a:moveTo>
                <a:lnTo>
                  <a:pt x="1005840" y="1765496"/>
                </a:lnTo>
                <a:lnTo>
                  <a:pt x="1230923" y="1547447"/>
                </a:lnTo>
                <a:lnTo>
                  <a:pt x="1104314" y="1406770"/>
                </a:lnTo>
                <a:lnTo>
                  <a:pt x="1019908" y="1484142"/>
                </a:lnTo>
                <a:lnTo>
                  <a:pt x="907366" y="1364567"/>
                </a:lnTo>
                <a:lnTo>
                  <a:pt x="808892" y="1048044"/>
                </a:lnTo>
                <a:lnTo>
                  <a:pt x="267286" y="991773"/>
                </a:lnTo>
                <a:lnTo>
                  <a:pt x="239151" y="858130"/>
                </a:lnTo>
                <a:lnTo>
                  <a:pt x="77372" y="914400"/>
                </a:lnTo>
                <a:lnTo>
                  <a:pt x="0" y="689317"/>
                </a:lnTo>
                <a:lnTo>
                  <a:pt x="203981" y="689317"/>
                </a:lnTo>
                <a:lnTo>
                  <a:pt x="752621" y="731520"/>
                </a:lnTo>
                <a:lnTo>
                  <a:pt x="998806" y="182880"/>
                </a:lnTo>
                <a:lnTo>
                  <a:pt x="1259058" y="7034"/>
                </a:lnTo>
                <a:lnTo>
                  <a:pt x="1448972" y="0"/>
                </a:lnTo>
                <a:lnTo>
                  <a:pt x="1364566" y="358727"/>
                </a:lnTo>
                <a:lnTo>
                  <a:pt x="1181686" y="738554"/>
                </a:lnTo>
                <a:lnTo>
                  <a:pt x="1202788" y="879231"/>
                </a:lnTo>
                <a:lnTo>
                  <a:pt x="2736166" y="900333"/>
                </a:lnTo>
                <a:lnTo>
                  <a:pt x="2799471" y="1188720"/>
                </a:lnTo>
                <a:lnTo>
                  <a:pt x="3031588" y="1716259"/>
                </a:lnTo>
                <a:lnTo>
                  <a:pt x="3158197" y="2089053"/>
                </a:lnTo>
                <a:lnTo>
                  <a:pt x="3439551" y="2215662"/>
                </a:lnTo>
                <a:lnTo>
                  <a:pt x="3608363" y="2497016"/>
                </a:lnTo>
                <a:lnTo>
                  <a:pt x="3896751" y="2764302"/>
                </a:lnTo>
                <a:lnTo>
                  <a:pt x="3467686" y="3108960"/>
                </a:lnTo>
                <a:lnTo>
                  <a:pt x="3327009" y="2834640"/>
                </a:lnTo>
                <a:lnTo>
                  <a:pt x="3348111" y="2475914"/>
                </a:lnTo>
                <a:lnTo>
                  <a:pt x="2764301" y="2482948"/>
                </a:lnTo>
                <a:lnTo>
                  <a:pt x="2637692" y="1568548"/>
                </a:lnTo>
                <a:lnTo>
                  <a:pt x="2588455" y="1463040"/>
                </a:lnTo>
                <a:lnTo>
                  <a:pt x="2384474" y="1287194"/>
                </a:lnTo>
                <a:lnTo>
                  <a:pt x="2096086" y="1406770"/>
                </a:lnTo>
                <a:lnTo>
                  <a:pt x="2321169" y="1681090"/>
                </a:lnTo>
                <a:lnTo>
                  <a:pt x="2173458" y="1779564"/>
                </a:lnTo>
                <a:lnTo>
                  <a:pt x="1983545" y="1498210"/>
                </a:lnTo>
                <a:lnTo>
                  <a:pt x="1111348" y="1871004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774FD4D3-373F-420D-8987-78CD140EE67F}"/>
              </a:ext>
            </a:extLst>
          </p:cNvPr>
          <p:cNvSpPr txBox="1"/>
          <p:nvPr/>
        </p:nvSpPr>
        <p:spPr>
          <a:xfrm>
            <a:off x="4203926" y="5502204"/>
            <a:ext cx="1231427" cy="387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839">
              <a:lnSpc>
                <a:spcPts val="2309"/>
              </a:lnSpc>
            </a:pPr>
            <a:r>
              <a:rPr lang="ja-JP" altLang="en-US" sz="1108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小諸城址 懐古園</a:t>
            </a:r>
            <a:endParaRPr lang="en-US" altLang="ja-JP" sz="1108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774FD4D3-373F-420D-8987-78CD140EE67F}"/>
              </a:ext>
            </a:extLst>
          </p:cNvPr>
          <p:cNvSpPr txBox="1"/>
          <p:nvPr/>
        </p:nvSpPr>
        <p:spPr>
          <a:xfrm>
            <a:off x="6397117" y="4240814"/>
            <a:ext cx="898003" cy="334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9839">
              <a:lnSpc>
                <a:spcPts val="2309"/>
              </a:lnSpc>
            </a:pPr>
            <a:r>
              <a:rPr lang="ja-JP" altLang="en-US" sz="1108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旧北国街道</a:t>
            </a:r>
            <a:endParaRPr lang="en-US" altLang="ja-JP" sz="1108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7366117" y="3748129"/>
            <a:ext cx="1625817" cy="5425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cxnSp>
        <p:nvCxnSpPr>
          <p:cNvPr id="111" name="直線コネクタ 110"/>
          <p:cNvCxnSpPr/>
          <p:nvPr/>
        </p:nvCxnSpPr>
        <p:spPr>
          <a:xfrm>
            <a:off x="7457933" y="3890043"/>
            <a:ext cx="264147" cy="2600"/>
          </a:xfrm>
          <a:prstGeom prst="line">
            <a:avLst/>
          </a:prstGeom>
          <a:ln w="28575">
            <a:solidFill>
              <a:srgbClr val="9966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/>
          <p:cNvCxnSpPr/>
          <p:nvPr/>
        </p:nvCxnSpPr>
        <p:spPr>
          <a:xfrm>
            <a:off x="7457933" y="4129012"/>
            <a:ext cx="264147" cy="2600"/>
          </a:xfrm>
          <a:prstGeom prst="line">
            <a:avLst/>
          </a:prstGeom>
          <a:ln w="28575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二等辺三角形 119"/>
          <p:cNvSpPr/>
          <p:nvPr/>
        </p:nvSpPr>
        <p:spPr>
          <a:xfrm rot="8847951">
            <a:off x="6730146" y="6702876"/>
            <a:ext cx="231946" cy="132434"/>
          </a:xfrm>
          <a:prstGeom prst="triangle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二等辺三角形 120"/>
          <p:cNvSpPr/>
          <p:nvPr/>
        </p:nvSpPr>
        <p:spPr>
          <a:xfrm rot="19702826">
            <a:off x="8551233" y="6584679"/>
            <a:ext cx="231946" cy="132434"/>
          </a:xfrm>
          <a:prstGeom prst="triangle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7754201" y="3769807"/>
            <a:ext cx="1277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/>
              <a:t>市内巡回線経路</a:t>
            </a:r>
            <a:endParaRPr kumimoji="1" lang="ja-JP" altLang="en-US" sz="1200" b="1" dirty="0"/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7737655" y="3992385"/>
            <a:ext cx="1929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spc="-300" dirty="0" smtClean="0"/>
              <a:t>スマートカート</a:t>
            </a:r>
            <a:r>
              <a:rPr kumimoji="1" lang="ja-JP" altLang="en-US" sz="1200" b="1" dirty="0" smtClean="0"/>
              <a:t>経路</a:t>
            </a:r>
            <a:endParaRPr kumimoji="1" lang="ja-JP" altLang="en-US" sz="1200" b="1" dirty="0"/>
          </a:p>
        </p:txBody>
      </p:sp>
      <p:pic>
        <p:nvPicPr>
          <p:cNvPr id="124" name="図 1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88" y="3750483"/>
            <a:ext cx="843065" cy="631821"/>
          </a:xfrm>
          <a:prstGeom prst="rect">
            <a:avLst/>
          </a:prstGeom>
        </p:spPr>
      </p:pic>
      <p:pic>
        <p:nvPicPr>
          <p:cNvPr id="125" name="図 1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48" y="4928789"/>
            <a:ext cx="847750" cy="635813"/>
          </a:xfrm>
          <a:prstGeom prst="rect">
            <a:avLst/>
          </a:prstGeom>
        </p:spPr>
      </p:pic>
      <p:sp>
        <p:nvSpPr>
          <p:cNvPr id="126" name="角丸四角形 125"/>
          <p:cNvSpPr/>
          <p:nvPr/>
        </p:nvSpPr>
        <p:spPr>
          <a:xfrm>
            <a:off x="4310003" y="5972989"/>
            <a:ext cx="1616924" cy="769619"/>
          </a:xfrm>
          <a:prstGeom prst="roundRect">
            <a:avLst>
              <a:gd name="adj" fmla="val 1392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4330172" y="5967793"/>
            <a:ext cx="1678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/>
              <a:t>市内巡回線はまちなかのほか、季節に応じた市内スポットと小諸駅を結びます。</a:t>
            </a:r>
            <a:endParaRPr kumimoji="1" lang="ja-JP" altLang="en-US" sz="1100" b="1" dirty="0"/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423245" y="2107168"/>
            <a:ext cx="2164358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/>
              <a:t>デジタルサイネージ等により一連のサービス紹介</a:t>
            </a:r>
            <a:endParaRPr kumimoji="1" lang="ja-JP" altLang="en-US" sz="1200" b="1" dirty="0"/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121049" y="891327"/>
            <a:ext cx="2251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rgbClr val="CC9900"/>
                </a:solidFill>
              </a:rPr>
              <a:t>●</a:t>
            </a:r>
            <a:r>
              <a:rPr lang="ja-JP" altLang="en-US" sz="1600" b="1" dirty="0" smtClean="0"/>
              <a:t>デジタルサイネージ</a:t>
            </a:r>
            <a:endParaRPr kumimoji="1" lang="ja-JP" altLang="en-US" sz="1600" b="1" dirty="0"/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3186376" y="879474"/>
            <a:ext cx="2251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rgbClr val="CC9900"/>
                </a:solidFill>
              </a:rPr>
              <a:t>●</a:t>
            </a:r>
            <a:r>
              <a:rPr lang="ja-JP" altLang="en-US" sz="1600" b="1" dirty="0"/>
              <a:t>ポータルサイト</a:t>
            </a:r>
            <a:endParaRPr kumimoji="1" lang="ja-JP" altLang="en-US" sz="1600" b="1" dirty="0"/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6268048" y="940529"/>
            <a:ext cx="2498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rgbClr val="CC9900"/>
                </a:solidFill>
              </a:rPr>
              <a:t>●</a:t>
            </a:r>
            <a:r>
              <a:rPr lang="en-US" altLang="ja-JP" sz="1600" b="1" dirty="0" err="1" smtClean="0"/>
              <a:t>MaaS</a:t>
            </a:r>
            <a:r>
              <a:rPr lang="en-US" altLang="ja-JP" sz="1600" b="1" dirty="0" smtClean="0"/>
              <a:t>(</a:t>
            </a:r>
            <a:r>
              <a:rPr lang="ja-JP" altLang="en-US" sz="1600" b="1" dirty="0" smtClean="0"/>
              <a:t>交通）サイト</a:t>
            </a:r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09635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0" y="-46376"/>
            <a:ext cx="9144000" cy="612000"/>
          </a:xfrm>
          <a:prstGeom prst="rect">
            <a:avLst/>
          </a:prstGeom>
          <a:solidFill>
            <a:srgbClr val="CC99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chemeClr val="bg1"/>
                </a:solidFill>
                <a:latin typeface="+mn-ea"/>
                <a:ea typeface="+mn-ea"/>
              </a:rPr>
              <a:t>５</a:t>
            </a:r>
            <a:r>
              <a:rPr lang="ja-JP" altLang="en-US" sz="2400" b="1" dirty="0" smtClean="0">
                <a:solidFill>
                  <a:schemeClr val="bg1"/>
                </a:solidFill>
                <a:latin typeface="+mn-ea"/>
                <a:ea typeface="+mn-ea"/>
              </a:rPr>
              <a:t>　社会実験のスケジュールと効果検証（予定）</a:t>
            </a:r>
            <a:endParaRPr lang="ja-JP" altLang="en-US" sz="2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94421" y="964107"/>
            <a:ext cx="8555157" cy="308026"/>
          </a:xfrm>
          <a:prstGeom prst="rect">
            <a:avLst/>
          </a:prstGeom>
          <a:solidFill>
            <a:srgbClr val="CC9900">
              <a:alpha val="30196"/>
            </a:srgb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b="1" dirty="0">
                <a:latin typeface="+mn-ea"/>
              </a:rPr>
              <a:t>１　</a:t>
            </a:r>
            <a:r>
              <a:rPr lang="ja-JP" altLang="en-US" sz="1600" b="1" dirty="0" smtClean="0">
                <a:latin typeface="+mn-ea"/>
              </a:rPr>
              <a:t>スケジュール（予定）</a:t>
            </a:r>
            <a:r>
              <a:rPr lang="en-US" altLang="ja-JP" sz="1600" b="1" dirty="0" smtClean="0">
                <a:latin typeface="+mn-ea"/>
              </a:rPr>
              <a:t/>
            </a:r>
            <a:br>
              <a:rPr lang="en-US" altLang="ja-JP" sz="1600" b="1" dirty="0" smtClean="0">
                <a:latin typeface="+mn-ea"/>
              </a:rPr>
            </a:br>
            <a:endParaRPr lang="en-US" altLang="ja-JP" sz="1600" b="1" dirty="0">
              <a:latin typeface="+mn-ea"/>
            </a:endParaRPr>
          </a:p>
          <a:p>
            <a:pPr marL="0" indent="0">
              <a:buNone/>
            </a:pPr>
            <a:endParaRPr lang="en-US" altLang="ja-JP" sz="1600" b="1" dirty="0">
              <a:latin typeface="+mn-ea"/>
            </a:endParaRPr>
          </a:p>
          <a:p>
            <a:endParaRPr lang="ja-JP" altLang="en-US" sz="1600" b="1" dirty="0">
              <a:latin typeface="+mn-ea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07641" y="1385539"/>
            <a:ext cx="8341937" cy="1034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/>
              <a:t>　社会実験の</a:t>
            </a:r>
            <a:r>
              <a:rPr lang="ja-JP" altLang="en-US" sz="1600" dirty="0" smtClean="0"/>
              <a:t>実施期間は、令和４年４月</a:t>
            </a:r>
            <a:r>
              <a:rPr lang="en-US" altLang="ja-JP" sz="1600" dirty="0" smtClean="0"/>
              <a:t>16</a:t>
            </a:r>
            <a:r>
              <a:rPr lang="ja-JP" altLang="en-US" sz="1600" dirty="0" smtClean="0"/>
              <a:t>日から令和４年</a:t>
            </a:r>
            <a:r>
              <a:rPr lang="en-US" altLang="ja-JP" sz="1600" dirty="0" smtClean="0"/>
              <a:t>11</a:t>
            </a:r>
            <a:r>
              <a:rPr lang="ja-JP" altLang="en-US" sz="1600" dirty="0" smtClean="0"/>
              <a:t>月末までを予定する</a:t>
            </a:r>
            <a:r>
              <a:rPr lang="ja-JP" altLang="en-US" sz="1600" dirty="0"/>
              <a:t>。</a:t>
            </a:r>
            <a:endParaRPr lang="en-US" altLang="ja-JP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/>
              <a:t>　</a:t>
            </a:r>
            <a:r>
              <a:rPr lang="ja-JP" altLang="en-US" sz="1600" dirty="0" smtClean="0"/>
              <a:t>なお、令和４年</a:t>
            </a:r>
            <a:r>
              <a:rPr lang="ja-JP" altLang="en-US" sz="1600" dirty="0"/>
              <a:t>３月中にテストリリースを行い</a:t>
            </a:r>
            <a:r>
              <a:rPr lang="ja-JP" altLang="en-US" sz="1600" dirty="0" smtClean="0"/>
              <a:t>、令和４年４月・５月を第１期として</a:t>
            </a:r>
            <a:endParaRPr lang="en-US" altLang="ja-JP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 smtClean="0"/>
              <a:t>区切り、第２期開始予定の令和４年８月までにサービス改善を行う。</a:t>
            </a:r>
            <a:endParaRPr lang="ja-JP" altLang="en-US" sz="1600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94420" y="2419643"/>
            <a:ext cx="8555157" cy="308026"/>
          </a:xfrm>
          <a:prstGeom prst="rect">
            <a:avLst/>
          </a:prstGeom>
          <a:solidFill>
            <a:srgbClr val="CC9900">
              <a:alpha val="30196"/>
            </a:srgb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b="1" dirty="0" smtClean="0">
                <a:latin typeface="+mn-ea"/>
              </a:rPr>
              <a:t>２　効果検証（予定）</a:t>
            </a:r>
            <a:endParaRPr lang="en-US" altLang="ja-JP" sz="1600" b="1" dirty="0">
              <a:latin typeface="+mn-ea"/>
            </a:endParaRPr>
          </a:p>
          <a:p>
            <a:pPr marL="0" indent="0">
              <a:buNone/>
            </a:pPr>
            <a:endParaRPr lang="en-US" altLang="ja-JP" sz="1600" b="1" dirty="0">
              <a:latin typeface="+mn-ea"/>
            </a:endParaRPr>
          </a:p>
          <a:p>
            <a:endParaRPr lang="ja-JP" altLang="en-US" sz="1600" b="1" dirty="0">
              <a:latin typeface="+mn-ea"/>
            </a:endParaRPr>
          </a:p>
        </p:txBody>
      </p:sp>
      <p:graphicFrame>
        <p:nvGraphicFramePr>
          <p:cNvPr id="8" name="表 2">
            <a:extLst>
              <a:ext uri="{FF2B5EF4-FFF2-40B4-BE49-F238E27FC236}">
                <a16:creationId xmlns:a16="http://schemas.microsoft.com/office/drawing/2014/main" id="{2E981060-DDB9-4D6F-86A4-4454C9DF9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014934"/>
              </p:ext>
            </p:extLst>
          </p:nvPr>
        </p:nvGraphicFramePr>
        <p:xfrm>
          <a:off x="507641" y="3453747"/>
          <a:ext cx="3960000" cy="16459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3124639502"/>
                    </a:ext>
                  </a:extLst>
                </a:gridCol>
              </a:tblGrid>
              <a:tr h="2473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属性</a:t>
                      </a:r>
                      <a:endParaRPr kumimoji="1" lang="ja-JP" altLang="en-US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307795"/>
                  </a:ext>
                </a:extLst>
              </a:tr>
              <a:tr h="247336">
                <a:tc>
                  <a:txBody>
                    <a:bodyPr/>
                    <a:lstStyle/>
                    <a:p>
                      <a:r>
                        <a:rPr kumimoji="1" lang="ja-JP" altLang="en-US" sz="1200" b="0" dirty="0"/>
                        <a:t>・性別</a:t>
                      </a:r>
                      <a:endParaRPr kumimoji="1" lang="ja-JP" altLang="en-US" sz="1200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992570"/>
                  </a:ext>
                </a:extLst>
              </a:tr>
              <a:tr h="247336">
                <a:tc>
                  <a:txBody>
                    <a:bodyPr/>
                    <a:lstStyle/>
                    <a:p>
                      <a:r>
                        <a:rPr kumimoji="1" lang="ja-JP" altLang="en-US" sz="1200" b="0" dirty="0"/>
                        <a:t>・年代</a:t>
                      </a:r>
                      <a:endParaRPr kumimoji="1" lang="ja-JP" altLang="en-US" sz="1200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3705184"/>
                  </a:ext>
                </a:extLst>
              </a:tr>
              <a:tr h="247336">
                <a:tc>
                  <a:txBody>
                    <a:bodyPr/>
                    <a:lstStyle/>
                    <a:p>
                      <a:r>
                        <a:rPr kumimoji="1" lang="ja-JP" altLang="en-US" sz="1200" b="0" dirty="0"/>
                        <a:t>・職業</a:t>
                      </a:r>
                      <a:endParaRPr kumimoji="1" lang="ja-JP" altLang="en-US" sz="1200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0762316"/>
                  </a:ext>
                </a:extLst>
              </a:tr>
              <a:tr h="247336">
                <a:tc>
                  <a:txBody>
                    <a:bodyPr/>
                    <a:lstStyle/>
                    <a:p>
                      <a:r>
                        <a:rPr kumimoji="1" lang="ja-JP" altLang="en-US" sz="1200" b="0" dirty="0"/>
                        <a:t>・居住地</a:t>
                      </a:r>
                      <a:endParaRPr kumimoji="1" lang="ja-JP" altLang="en-US" sz="1200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411838"/>
                  </a:ext>
                </a:extLst>
              </a:tr>
              <a:tr h="247336">
                <a:tc>
                  <a:txBody>
                    <a:bodyPr/>
                    <a:lstStyle/>
                    <a:p>
                      <a:r>
                        <a:rPr kumimoji="1" lang="ja-JP" altLang="en-US" sz="1200" b="0" dirty="0"/>
                        <a:t>・小諸駅前までの交通手段</a:t>
                      </a:r>
                      <a:endParaRPr kumimoji="1" lang="ja-JP" altLang="en-US" sz="1200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5197252"/>
                  </a:ext>
                </a:extLst>
              </a:tr>
            </a:tbl>
          </a:graphicData>
        </a:graphic>
      </p:graphicFrame>
      <p:graphicFrame>
        <p:nvGraphicFramePr>
          <p:cNvPr id="9" name="表 2">
            <a:extLst>
              <a:ext uri="{FF2B5EF4-FFF2-40B4-BE49-F238E27FC236}">
                <a16:creationId xmlns:a16="http://schemas.microsoft.com/office/drawing/2014/main" id="{DA29AE79-C278-403F-9953-60C3A1388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362289"/>
              </p:ext>
            </p:extLst>
          </p:nvPr>
        </p:nvGraphicFramePr>
        <p:xfrm>
          <a:off x="507641" y="5127671"/>
          <a:ext cx="3960000" cy="16459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3124639502"/>
                    </a:ext>
                  </a:extLst>
                </a:gridCol>
              </a:tblGrid>
              <a:tr h="2567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利用目的・内容等</a:t>
                      </a:r>
                      <a:endParaRPr kumimoji="1" lang="ja-JP" altLang="en-US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307795"/>
                  </a:ext>
                </a:extLst>
              </a:tr>
              <a:tr h="256736">
                <a:tc>
                  <a:txBody>
                    <a:bodyPr/>
                    <a:lstStyle/>
                    <a:p>
                      <a:r>
                        <a:rPr kumimoji="1" lang="ja-JP" altLang="en-US" sz="1200" b="0" dirty="0"/>
                        <a:t>・目的（観光</a:t>
                      </a:r>
                      <a:r>
                        <a:rPr kumimoji="1" lang="en-US" altLang="ja-JP" sz="1200" b="0" dirty="0"/>
                        <a:t>or</a:t>
                      </a:r>
                      <a:r>
                        <a:rPr kumimoji="1" lang="ja-JP" altLang="en-US" sz="1200" b="0" dirty="0"/>
                        <a:t>日常利用）</a:t>
                      </a:r>
                      <a:endParaRPr kumimoji="1" lang="ja-JP" altLang="en-US" sz="1200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992570"/>
                  </a:ext>
                </a:extLst>
              </a:tr>
              <a:tr h="256736">
                <a:tc>
                  <a:txBody>
                    <a:bodyPr/>
                    <a:lstStyle/>
                    <a:p>
                      <a:r>
                        <a:rPr kumimoji="1" lang="ja-JP" altLang="en-US" sz="1200" b="0" dirty="0"/>
                        <a:t>・利用したサービス</a:t>
                      </a:r>
                      <a:endParaRPr kumimoji="1" lang="ja-JP" altLang="en-US" sz="1200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3705184"/>
                  </a:ext>
                </a:extLst>
              </a:tr>
              <a:tr h="256736">
                <a:tc>
                  <a:txBody>
                    <a:bodyPr/>
                    <a:lstStyle/>
                    <a:p>
                      <a:r>
                        <a:rPr kumimoji="1" lang="ja-JP" altLang="en-US" sz="1200" b="0" dirty="0"/>
                        <a:t>・サービスを知ったきっかけ</a:t>
                      </a:r>
                      <a:endParaRPr kumimoji="1" lang="ja-JP" altLang="en-US" sz="1200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0762316"/>
                  </a:ext>
                </a:extLst>
              </a:tr>
              <a:tr h="256736">
                <a:tc>
                  <a:txBody>
                    <a:bodyPr/>
                    <a:lstStyle/>
                    <a:p>
                      <a:r>
                        <a:rPr kumimoji="1" lang="ja-JP" altLang="en-US" sz="1200" b="0" dirty="0"/>
                        <a:t>・情報を得た場所と内容</a:t>
                      </a:r>
                      <a:endParaRPr kumimoji="1" lang="ja-JP" altLang="en-US" sz="1200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411838"/>
                  </a:ext>
                </a:extLst>
              </a:tr>
              <a:tr h="256736">
                <a:tc>
                  <a:txBody>
                    <a:bodyPr/>
                    <a:lstStyle/>
                    <a:p>
                      <a:r>
                        <a:rPr kumimoji="1" lang="ja-JP" altLang="en-US" sz="1200" b="0" dirty="0"/>
                        <a:t>・実際に立ち寄った場所</a:t>
                      </a:r>
                      <a:endParaRPr kumimoji="1" lang="ja-JP" altLang="en-US" sz="1200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5197252"/>
                  </a:ext>
                </a:extLst>
              </a:tr>
            </a:tbl>
          </a:graphicData>
        </a:graphic>
      </p:graphicFrame>
      <p:graphicFrame>
        <p:nvGraphicFramePr>
          <p:cNvPr id="10" name="表 2">
            <a:extLst>
              <a:ext uri="{FF2B5EF4-FFF2-40B4-BE49-F238E27FC236}">
                <a16:creationId xmlns:a16="http://schemas.microsoft.com/office/drawing/2014/main" id="{14558886-5E8E-444C-AC7E-2C2B2DDD1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158472"/>
              </p:ext>
            </p:extLst>
          </p:nvPr>
        </p:nvGraphicFramePr>
        <p:xfrm>
          <a:off x="4769565" y="3453747"/>
          <a:ext cx="3960000" cy="329184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3124639502"/>
                    </a:ext>
                  </a:extLst>
                </a:gridCol>
              </a:tblGrid>
              <a:tr h="2672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/>
                        <a:t>評価・効果・要望等</a:t>
                      </a:r>
                      <a:endParaRPr kumimoji="1" lang="ja-JP" altLang="en-US" sz="12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307795"/>
                  </a:ext>
                </a:extLst>
              </a:tr>
              <a:tr h="267203">
                <a:tc>
                  <a:txBody>
                    <a:bodyPr/>
                    <a:lstStyle/>
                    <a:p>
                      <a:r>
                        <a:rPr kumimoji="1" lang="ja-JP" altLang="en-US" sz="1200" b="0" dirty="0"/>
                        <a:t>・各サービスの評価</a:t>
                      </a:r>
                      <a:endParaRPr kumimoji="1" lang="ja-JP" altLang="en-US" sz="1200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992570"/>
                  </a:ext>
                </a:extLst>
              </a:tr>
              <a:tr h="267203">
                <a:tc>
                  <a:txBody>
                    <a:bodyPr/>
                    <a:lstStyle/>
                    <a:p>
                      <a:r>
                        <a:rPr kumimoji="1" lang="ja-JP" altLang="en-US" sz="1200" b="0" dirty="0"/>
                        <a:t>　（使い方、情報量、値段等）</a:t>
                      </a:r>
                      <a:endParaRPr kumimoji="1" lang="ja-JP" altLang="en-US" sz="1200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3705184"/>
                  </a:ext>
                </a:extLst>
              </a:tr>
              <a:tr h="267203">
                <a:tc>
                  <a:txBody>
                    <a:bodyPr/>
                    <a:lstStyle/>
                    <a:p>
                      <a:r>
                        <a:rPr kumimoji="1" lang="ja-JP" altLang="en-US" sz="1200" b="0" dirty="0"/>
                        <a:t>・サービスの効果</a:t>
                      </a:r>
                      <a:endParaRPr kumimoji="1" lang="ja-JP" altLang="en-US" sz="1200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0762316"/>
                  </a:ext>
                </a:extLst>
              </a:tr>
              <a:tr h="267203">
                <a:tc>
                  <a:txBody>
                    <a:bodyPr/>
                    <a:lstStyle/>
                    <a:p>
                      <a:r>
                        <a:rPr kumimoji="1" lang="ja-JP" altLang="en-US" sz="1200" b="0" dirty="0"/>
                        <a:t>　（来訪のきっかけになったか）理由も</a:t>
                      </a:r>
                      <a:endParaRPr kumimoji="1" lang="en-US" altLang="ja-JP" sz="1200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411838"/>
                  </a:ext>
                </a:extLst>
              </a:tr>
              <a:tr h="267203">
                <a:tc>
                  <a:txBody>
                    <a:bodyPr/>
                    <a:lstStyle/>
                    <a:p>
                      <a:r>
                        <a:rPr kumimoji="1" lang="ja-JP" altLang="en-US" sz="1200" b="0" dirty="0"/>
                        <a:t>　（回遊のきっかけになったか）理由も</a:t>
                      </a:r>
                      <a:endParaRPr kumimoji="1" lang="ja-JP" altLang="en-US" sz="1200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5197252"/>
                  </a:ext>
                </a:extLst>
              </a:tr>
              <a:tr h="267203">
                <a:tc>
                  <a:txBody>
                    <a:bodyPr/>
                    <a:lstStyle/>
                    <a:p>
                      <a:r>
                        <a:rPr kumimoji="1" lang="ja-JP" altLang="en-US" sz="1200" b="0" dirty="0"/>
                        <a:t>　（滞在時間は延びたか）理由も</a:t>
                      </a:r>
                      <a:endParaRPr kumimoji="1" lang="en-US" altLang="ja-JP" sz="1200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5521719"/>
                  </a:ext>
                </a:extLst>
              </a:tr>
              <a:tr h="267203"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　（消費額は増えたか）理由も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8178932"/>
                  </a:ext>
                </a:extLst>
              </a:tr>
              <a:tr h="267203"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・本サービスが無かった場合の回遊方法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2497023"/>
                  </a:ext>
                </a:extLst>
              </a:tr>
              <a:tr h="267203"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・今後の利用意向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2228716"/>
                  </a:ext>
                </a:extLst>
              </a:tr>
              <a:tr h="267203"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・改善した方がいい点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3576483"/>
                  </a:ext>
                </a:extLst>
              </a:tr>
              <a:tr h="267203"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・その他（自由回答）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1700344"/>
                  </a:ext>
                </a:extLst>
              </a:tr>
            </a:tbl>
          </a:graphicData>
        </a:graphic>
      </p:graphicFrame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507641" y="2818379"/>
            <a:ext cx="8341937" cy="635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/>
              <a:t>　効果</a:t>
            </a:r>
            <a:r>
              <a:rPr lang="ja-JP" altLang="en-US" sz="1600" dirty="0" smtClean="0"/>
              <a:t>検証は、</a:t>
            </a:r>
            <a:r>
              <a:rPr lang="en-US" altLang="ja-JP" sz="1600" dirty="0" err="1" smtClean="0"/>
              <a:t>MaaS</a:t>
            </a:r>
            <a:r>
              <a:rPr lang="ja-JP" altLang="en-US" sz="1600" dirty="0" smtClean="0"/>
              <a:t>サイトの利用状況やメッセージ機能によるアンケートのほか、利用履歴が確認できるキャンペーン</a:t>
            </a:r>
            <a:r>
              <a:rPr lang="ja-JP" altLang="en-US" sz="1200" dirty="0" smtClean="0"/>
              <a:t>（例：</a:t>
            </a:r>
            <a:r>
              <a:rPr lang="en-US" altLang="ja-JP" sz="1200" dirty="0" err="1" smtClean="0"/>
              <a:t>MaaS</a:t>
            </a:r>
            <a:r>
              <a:rPr lang="ja-JP" altLang="en-US" sz="1200" dirty="0" smtClean="0"/>
              <a:t>サイト利用と来店履歴の紐づけなど）</a:t>
            </a:r>
            <a:r>
              <a:rPr lang="ja-JP" altLang="en-US" sz="1600" dirty="0" smtClean="0"/>
              <a:t>の実施を検討する。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585489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6000"/>
          </a:xfrm>
          <a:solidFill>
            <a:srgbClr val="CC9900"/>
          </a:solidFill>
        </p:spPr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+mn-ea"/>
                <a:ea typeface="+mn-ea"/>
              </a:rPr>
              <a:t>６</a:t>
            </a:r>
            <a:r>
              <a:rPr lang="ja-JP" altLang="en-US" sz="2400" b="1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ja-JP" altLang="en-US" sz="2400" b="1" dirty="0">
                <a:solidFill>
                  <a:schemeClr val="bg1"/>
                </a:solidFill>
                <a:latin typeface="+mn-ea"/>
                <a:ea typeface="+mn-ea"/>
              </a:rPr>
              <a:t>社会実験の進め方　</a:t>
            </a:r>
            <a:endParaRPr kumimoji="1" lang="ja-JP" altLang="en-US" sz="2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294421" y="919155"/>
            <a:ext cx="8555159" cy="319004"/>
          </a:xfrm>
          <a:prstGeom prst="rect">
            <a:avLst/>
          </a:prstGeom>
          <a:solidFill>
            <a:srgbClr val="CC9900">
              <a:alpha val="30196"/>
            </a:srgb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b="1" dirty="0">
                <a:latin typeface="+mn-ea"/>
              </a:rPr>
              <a:t>１　まちたねプロジェクト連絡</a:t>
            </a:r>
            <a:r>
              <a:rPr lang="ja-JP" altLang="en-US" sz="1600" b="1" dirty="0" smtClean="0">
                <a:latin typeface="+mn-ea"/>
              </a:rPr>
              <a:t>会議</a:t>
            </a:r>
            <a:r>
              <a:rPr lang="ja-JP" altLang="en-US" sz="1400" b="1" dirty="0" smtClean="0">
                <a:latin typeface="+mn-ea"/>
              </a:rPr>
              <a:t>（官民連携まちなか再生事業によるエリアプラットフォーム）</a:t>
            </a:r>
            <a:endParaRPr lang="en-US" altLang="ja-JP" sz="1400" b="1" dirty="0">
              <a:latin typeface="+mn-ea"/>
            </a:endParaRPr>
          </a:p>
          <a:p>
            <a:pPr marL="0" indent="0">
              <a:buNone/>
            </a:pPr>
            <a:endParaRPr lang="en-US" altLang="ja-JP" sz="1600" b="1" dirty="0">
              <a:latin typeface="+mn-ea"/>
            </a:endParaRPr>
          </a:p>
          <a:p>
            <a:endParaRPr lang="ja-JP" altLang="en-US" sz="1600" b="1" dirty="0">
              <a:latin typeface="+mn-ea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BE8C95E-41C5-4682-9B96-AEEF917C8499}"/>
              </a:ext>
            </a:extLst>
          </p:cNvPr>
          <p:cNvSpPr txBox="1"/>
          <p:nvPr/>
        </p:nvSpPr>
        <p:spPr>
          <a:xfrm>
            <a:off x="294420" y="1305924"/>
            <a:ext cx="855516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ja-JP" altLang="en-US" sz="1400" dirty="0" smtClean="0">
                <a:latin typeface="+mn-ea"/>
              </a:rPr>
              <a:t>小諸駅周辺の官民共創によるソーシャルグッド活動の促進に向け、</a:t>
            </a:r>
            <a:endParaRPr kumimoji="1" lang="en-US" altLang="ja-JP" sz="14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>
                <a:latin typeface="+mn-ea"/>
              </a:rPr>
              <a:t>地域</a:t>
            </a:r>
            <a:r>
              <a:rPr lang="ja-JP" altLang="en-US" sz="1400" dirty="0" smtClean="0">
                <a:latin typeface="+mn-ea"/>
              </a:rPr>
              <a:t>リソースと多様な領域の知見を活用するため、情報の共有と発信、調整を行う開かれた</a:t>
            </a:r>
            <a:r>
              <a:rPr kumimoji="1" lang="ja-JP" altLang="en-US" sz="1400" dirty="0" smtClean="0">
                <a:latin typeface="+mn-ea"/>
              </a:rPr>
              <a:t>場を設置する。</a:t>
            </a:r>
            <a:endParaRPr kumimoji="1" lang="en-US" altLang="ja-JP" sz="1400" dirty="0">
              <a:latin typeface="+mn-ea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70691" y="1898898"/>
            <a:ext cx="51487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solidFill>
                  <a:srgbClr val="CC9900"/>
                </a:solidFill>
              </a:rPr>
              <a:t>●</a:t>
            </a:r>
            <a:r>
              <a:rPr lang="ja-JP" altLang="en-US" sz="1400" b="1" dirty="0" smtClean="0"/>
              <a:t>地域</a:t>
            </a:r>
            <a:r>
              <a:rPr lang="ja-JP" altLang="en-US" sz="1400" b="1" dirty="0"/>
              <a:t>リソース</a:t>
            </a:r>
            <a:r>
              <a:rPr lang="ja-JP" altLang="en-US" sz="1200" b="1" dirty="0"/>
              <a:t>（事業構想プロジェクト</a:t>
            </a:r>
            <a:r>
              <a:rPr lang="ja-JP" altLang="en-US" sz="1200" b="1" dirty="0" smtClean="0"/>
              <a:t>研究会・交通</a:t>
            </a:r>
            <a:r>
              <a:rPr lang="ja-JP" altLang="en-US" sz="1200" b="1" dirty="0"/>
              <a:t>チームが</a:t>
            </a:r>
            <a:r>
              <a:rPr lang="ja-JP" altLang="en-US" sz="1200" b="1" dirty="0" smtClean="0"/>
              <a:t>前身）</a:t>
            </a:r>
            <a:endParaRPr lang="ja-JP" altLang="en-US" sz="1200" b="1" dirty="0"/>
          </a:p>
          <a:p>
            <a:endParaRPr kumimoji="1" lang="ja-JP" altLang="en-US" sz="1200" b="1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630748" y="1901565"/>
            <a:ext cx="2019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solidFill>
                  <a:srgbClr val="CC9900"/>
                </a:solidFill>
              </a:rPr>
              <a:t>●</a:t>
            </a:r>
            <a:r>
              <a:rPr lang="ja-JP" altLang="en-US" sz="1400" b="1" dirty="0" smtClean="0"/>
              <a:t>多様な領域の知見</a:t>
            </a:r>
            <a:endParaRPr kumimoji="1" lang="ja-JP" altLang="en-US" sz="1400" b="1" dirty="0"/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91" y="2177934"/>
            <a:ext cx="1676586" cy="1118719"/>
          </a:xfrm>
          <a:prstGeom prst="rect">
            <a:avLst/>
          </a:prstGeom>
        </p:spPr>
      </p:pic>
      <p:sp>
        <p:nvSpPr>
          <p:cNvPr id="44" name="コンテンツ プレースホルダー 2"/>
          <p:cNvSpPr txBox="1">
            <a:spLocks/>
          </p:cNvSpPr>
          <p:nvPr/>
        </p:nvSpPr>
        <p:spPr>
          <a:xfrm>
            <a:off x="292890" y="3505478"/>
            <a:ext cx="8555159" cy="319004"/>
          </a:xfrm>
          <a:prstGeom prst="rect">
            <a:avLst/>
          </a:prstGeom>
          <a:solidFill>
            <a:srgbClr val="CC9900">
              <a:alpha val="30196"/>
            </a:srgb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600" b="1" dirty="0" smtClean="0">
                <a:latin typeface="+mn-ea"/>
              </a:rPr>
              <a:t>２</a:t>
            </a:r>
            <a:r>
              <a:rPr lang="ja-JP" altLang="en-US" sz="1600" b="1" dirty="0">
                <a:latin typeface="+mn-ea"/>
              </a:rPr>
              <a:t>　</a:t>
            </a:r>
            <a:r>
              <a:rPr lang="ja-JP" altLang="en-US" sz="1600" b="1" dirty="0" smtClean="0">
                <a:latin typeface="+mn-ea"/>
              </a:rPr>
              <a:t>連携協定による実行組織（コンソーシアム）の設置</a:t>
            </a:r>
            <a:endParaRPr lang="en-US" altLang="ja-JP" sz="1600" b="1" dirty="0">
              <a:latin typeface="+mn-ea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637068"/>
              </p:ext>
            </p:extLst>
          </p:nvPr>
        </p:nvGraphicFramePr>
        <p:xfrm>
          <a:off x="2027839" y="2181894"/>
          <a:ext cx="3291558" cy="111767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645779">
                  <a:extLst>
                    <a:ext uri="{9D8B030D-6E8A-4147-A177-3AD203B41FA5}">
                      <a16:colId xmlns:a16="http://schemas.microsoft.com/office/drawing/2014/main" val="2491861565"/>
                    </a:ext>
                  </a:extLst>
                </a:gridCol>
                <a:gridCol w="1645779">
                  <a:extLst>
                    <a:ext uri="{9D8B030D-6E8A-4147-A177-3AD203B41FA5}">
                      <a16:colId xmlns:a16="http://schemas.microsoft.com/office/drawing/2014/main" val="4149462002"/>
                    </a:ext>
                  </a:extLst>
                </a:gridCol>
              </a:tblGrid>
              <a:tr h="366446">
                <a:tc>
                  <a:txBody>
                    <a:bodyPr/>
                    <a:lstStyle/>
                    <a:p>
                      <a:r>
                        <a:rPr kumimoji="1" lang="ja-JP" altLang="en-US" sz="1400" b="1" dirty="0" smtClean="0">
                          <a:latin typeface="+mn-ea"/>
                          <a:ea typeface="+mn-ea"/>
                        </a:rPr>
                        <a:t>小諸市</a:t>
                      </a:r>
                      <a:endParaRPr kumimoji="1" lang="ja-JP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b="1" dirty="0" smtClean="0">
                          <a:latin typeface="+mn-lt"/>
                          <a:ea typeface="+mn-ea"/>
                        </a:rPr>
                        <a:t>小諸商工会議所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0067908"/>
                  </a:ext>
                </a:extLst>
              </a:tr>
              <a:tr h="375612">
                <a:tc>
                  <a:txBody>
                    <a:bodyPr/>
                    <a:lstStyle/>
                    <a:p>
                      <a:r>
                        <a:rPr kumimoji="1" lang="ja-JP" altLang="en-US" sz="1400" b="1" dirty="0" smtClean="0">
                          <a:latin typeface="+mn-ea"/>
                          <a:ea typeface="+mn-ea"/>
                        </a:rPr>
                        <a:t>こもろ観光局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 smtClean="0">
                          <a:latin typeface="+mn-ea"/>
                          <a:ea typeface="+mn-ea"/>
                        </a:rPr>
                        <a:t>しなの鉄道㈱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581909"/>
                  </a:ext>
                </a:extLst>
              </a:tr>
              <a:tr h="375612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n-ea"/>
                          <a:ea typeface="+mn-ea"/>
                        </a:rPr>
                        <a:t>JR</a:t>
                      </a:r>
                      <a:r>
                        <a:rPr kumimoji="1" lang="ja-JP" altLang="en-US" sz="1400" b="1" dirty="0" smtClean="0">
                          <a:latin typeface="+mn-ea"/>
                          <a:ea typeface="+mn-ea"/>
                        </a:rPr>
                        <a:t>バス関東㈱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 smtClean="0">
                          <a:latin typeface="+mn-ea"/>
                          <a:ea typeface="+mn-ea"/>
                        </a:rPr>
                        <a:t>㈱まちづくり小諸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9811760"/>
                  </a:ext>
                </a:extLst>
              </a:tr>
            </a:tbl>
          </a:graphicData>
        </a:graphic>
      </p:graphicFrame>
      <p:graphicFrame>
        <p:nvGraphicFramePr>
          <p:cNvPr id="42" name="表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784373"/>
              </p:ext>
            </p:extLst>
          </p:nvPr>
        </p:nvGraphicFramePr>
        <p:xfrm>
          <a:off x="5772387" y="2177934"/>
          <a:ext cx="1645779" cy="111767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645779">
                  <a:extLst>
                    <a:ext uri="{9D8B030D-6E8A-4147-A177-3AD203B41FA5}">
                      <a16:colId xmlns:a16="http://schemas.microsoft.com/office/drawing/2014/main" val="2491861565"/>
                    </a:ext>
                  </a:extLst>
                </a:gridCol>
              </a:tblGrid>
              <a:tr h="366446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n-ea"/>
                          <a:ea typeface="+mn-ea"/>
                        </a:rPr>
                        <a:t>UR</a:t>
                      </a:r>
                      <a:r>
                        <a:rPr kumimoji="1" lang="ja-JP" altLang="en-US" sz="1400" b="1" dirty="0" smtClean="0">
                          <a:latin typeface="+mn-ea"/>
                          <a:ea typeface="+mn-ea"/>
                        </a:rPr>
                        <a:t>都市機構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0067908"/>
                  </a:ext>
                </a:extLst>
              </a:tr>
              <a:tr h="375612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n-ea"/>
                          <a:ea typeface="+mn-ea"/>
                        </a:rPr>
                        <a:t>UDC</a:t>
                      </a:r>
                      <a:r>
                        <a:rPr kumimoji="1" lang="ja-JP" altLang="en-US" sz="1400" b="1" dirty="0" smtClean="0">
                          <a:latin typeface="+mn-ea"/>
                          <a:ea typeface="+mn-ea"/>
                        </a:rPr>
                        <a:t>信州</a:t>
                      </a:r>
                      <a:r>
                        <a:rPr kumimoji="1" lang="en-US" altLang="ja-JP" sz="1400" b="1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1400" b="1" dirty="0" smtClean="0">
                          <a:latin typeface="+mn-ea"/>
                          <a:ea typeface="+mn-ea"/>
                        </a:rPr>
                        <a:t>長野県</a:t>
                      </a:r>
                      <a:r>
                        <a:rPr kumimoji="1" lang="en-US" altLang="ja-JP" sz="1400" b="1" dirty="0" smtClean="0"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4581909"/>
                  </a:ext>
                </a:extLst>
              </a:tr>
              <a:tr h="375612">
                <a:tc>
                  <a:txBody>
                    <a:bodyPr/>
                    <a:lstStyle/>
                    <a:p>
                      <a:r>
                        <a:rPr kumimoji="1" lang="ja-JP" altLang="en-US" sz="1400" b="1" dirty="0" smtClean="0">
                          <a:latin typeface="+mn-ea"/>
                          <a:ea typeface="+mn-ea"/>
                        </a:rPr>
                        <a:t>㈱カクイチ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9811760"/>
                  </a:ext>
                </a:extLst>
              </a:tr>
            </a:tbl>
          </a:graphicData>
        </a:graphic>
      </p:graphicFrame>
      <p:sp>
        <p:nvSpPr>
          <p:cNvPr id="23" name="乗算 22"/>
          <p:cNvSpPr/>
          <p:nvPr/>
        </p:nvSpPr>
        <p:spPr>
          <a:xfrm>
            <a:off x="5336664" y="2541116"/>
            <a:ext cx="418455" cy="393895"/>
          </a:xfrm>
          <a:prstGeom prst="mathMultiply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BE8C95E-41C5-4682-9B96-AEEF917C8499}"/>
              </a:ext>
            </a:extLst>
          </p:cNvPr>
          <p:cNvSpPr txBox="1"/>
          <p:nvPr/>
        </p:nvSpPr>
        <p:spPr>
          <a:xfrm>
            <a:off x="220207" y="3892247"/>
            <a:ext cx="855516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ja-JP" altLang="en-US" sz="1400" dirty="0" smtClean="0">
                <a:latin typeface="+mn-ea"/>
              </a:rPr>
              <a:t>官民共</a:t>
            </a:r>
            <a:r>
              <a:rPr lang="ja-JP" altLang="en-US" sz="1400" dirty="0">
                <a:latin typeface="+mn-ea"/>
              </a:rPr>
              <a:t>創により、チャレンジできる分野・内容を拡張させるため</a:t>
            </a:r>
            <a:r>
              <a:rPr lang="ja-JP" altLang="en-US" sz="1400" dirty="0" smtClean="0">
                <a:latin typeface="+mn-ea"/>
              </a:rPr>
              <a:t>、</a:t>
            </a:r>
            <a:endParaRPr lang="en-US" altLang="ja-JP" sz="14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 smtClean="0">
                <a:latin typeface="+mn-ea"/>
              </a:rPr>
              <a:t>参加</a:t>
            </a:r>
            <a:r>
              <a:rPr lang="ja-JP" altLang="en-US" sz="1400" dirty="0">
                <a:latin typeface="+mn-ea"/>
              </a:rPr>
              <a:t>する団体・事業者の役割を</a:t>
            </a:r>
            <a:r>
              <a:rPr lang="ja-JP" altLang="en-US" sz="1400" dirty="0" smtClean="0">
                <a:latin typeface="+mn-ea"/>
              </a:rPr>
              <a:t>明確にした実行組織を、連携協定により</a:t>
            </a:r>
            <a:r>
              <a:rPr lang="ja-JP" altLang="en-US" sz="1400" dirty="0">
                <a:latin typeface="+mn-ea"/>
              </a:rPr>
              <a:t>設置する</a:t>
            </a:r>
            <a:r>
              <a:rPr lang="ja-JP" altLang="en-US" sz="1400" dirty="0" smtClean="0">
                <a:latin typeface="+mn-ea"/>
              </a:rPr>
              <a:t>。</a:t>
            </a:r>
            <a:endParaRPr lang="ja-JP" altLang="en-US" sz="1400" dirty="0">
              <a:latin typeface="+mn-ea"/>
            </a:endParaRPr>
          </a:p>
        </p:txBody>
      </p:sp>
      <p:graphicFrame>
        <p:nvGraphicFramePr>
          <p:cNvPr id="64" name="表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683904"/>
              </p:ext>
            </p:extLst>
          </p:nvPr>
        </p:nvGraphicFramePr>
        <p:xfrm>
          <a:off x="292890" y="4469774"/>
          <a:ext cx="6341723" cy="2103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93878">
                  <a:extLst>
                    <a:ext uri="{9D8B030D-6E8A-4147-A177-3AD203B41FA5}">
                      <a16:colId xmlns:a16="http://schemas.microsoft.com/office/drawing/2014/main" val="3877684149"/>
                    </a:ext>
                  </a:extLst>
                </a:gridCol>
                <a:gridCol w="4747845">
                  <a:extLst>
                    <a:ext uri="{9D8B030D-6E8A-4147-A177-3AD203B41FA5}">
                      <a16:colId xmlns:a16="http://schemas.microsoft.com/office/drawing/2014/main" val="1374206488"/>
                    </a:ext>
                  </a:extLst>
                </a:gridCol>
              </a:tblGrid>
              <a:tr h="267790">
                <a:tc>
                  <a:txBody>
                    <a:bodyPr/>
                    <a:lstStyle/>
                    <a:p>
                      <a:r>
                        <a:rPr kumimoji="1" lang="ja-JP" altLang="en-US" sz="1400" b="1" dirty="0" smtClean="0">
                          <a:latin typeface="+mn-lt"/>
                        </a:rPr>
                        <a:t>小諸市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 smtClean="0"/>
                        <a:t>社会実験の実施</a:t>
                      </a:r>
                      <a:endParaRPr kumimoji="1" lang="ja-JP" altLang="en-US" sz="12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7025197"/>
                  </a:ext>
                </a:extLst>
              </a:tr>
              <a:tr h="267790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latin typeface="+mn-lt"/>
                        </a:rPr>
                        <a:t>UR</a:t>
                      </a:r>
                      <a:r>
                        <a:rPr kumimoji="1" lang="ja-JP" altLang="en-US" sz="1400" b="1" dirty="0" smtClean="0">
                          <a:latin typeface="+mn-lt"/>
                        </a:rPr>
                        <a:t>都市機構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 smtClean="0"/>
                        <a:t>全国の都市再生の知見からの支援</a:t>
                      </a:r>
                      <a:endParaRPr kumimoji="1" lang="ja-JP" altLang="en-US" sz="12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1036439"/>
                  </a:ext>
                </a:extLst>
              </a:tr>
              <a:tr h="267790">
                <a:tc>
                  <a:txBody>
                    <a:bodyPr/>
                    <a:lstStyle/>
                    <a:p>
                      <a:r>
                        <a:rPr kumimoji="1" lang="ja-JP" altLang="en-US" sz="1400" b="1" dirty="0" smtClean="0">
                          <a:latin typeface="+mn-lt"/>
                        </a:rPr>
                        <a:t>こもろ観光局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 smtClean="0"/>
                        <a:t>観光まちづくりの観点からの支援</a:t>
                      </a:r>
                      <a:endParaRPr kumimoji="1" lang="ja-JP" altLang="en-US" sz="12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8158342"/>
                  </a:ext>
                </a:extLst>
              </a:tr>
              <a:tr h="267790">
                <a:tc>
                  <a:txBody>
                    <a:bodyPr/>
                    <a:lstStyle/>
                    <a:p>
                      <a:r>
                        <a:rPr kumimoji="1" lang="ja-JP" altLang="en-US" sz="1400" b="1" spc="-150" dirty="0" smtClean="0">
                          <a:latin typeface="+mn-lt"/>
                        </a:rPr>
                        <a:t>㈱まちづくり小諸</a:t>
                      </a:r>
                      <a:endParaRPr kumimoji="1" lang="ja-JP" altLang="en-US" sz="1400" b="1" spc="-15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 smtClean="0"/>
                        <a:t>公共交通の活用検討</a:t>
                      </a:r>
                      <a:endParaRPr kumimoji="1" lang="ja-JP" altLang="en-US" sz="12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8354572"/>
                  </a:ext>
                </a:extLst>
              </a:tr>
              <a:tr h="267790">
                <a:tc>
                  <a:txBody>
                    <a:bodyPr/>
                    <a:lstStyle/>
                    <a:p>
                      <a:r>
                        <a:rPr kumimoji="1" lang="ja-JP" altLang="en-US" sz="1400" b="1" dirty="0" smtClean="0">
                          <a:latin typeface="+mn-lt"/>
                        </a:rPr>
                        <a:t>㈱カクイチ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 smtClean="0"/>
                        <a:t>情報通信技術による新たな公共交通システム（</a:t>
                      </a:r>
                      <a:r>
                        <a:rPr kumimoji="1" lang="en-US" altLang="ja-JP" sz="1200" b="0" dirty="0" err="1" smtClean="0"/>
                        <a:t>MaaS</a:t>
                      </a:r>
                      <a:r>
                        <a:rPr kumimoji="1" lang="ja-JP" altLang="en-US" sz="1200" b="0" dirty="0" smtClean="0"/>
                        <a:t>）の活用検討</a:t>
                      </a:r>
                      <a:endParaRPr kumimoji="1" lang="ja-JP" altLang="en-US" sz="12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9345395"/>
                  </a:ext>
                </a:extLst>
              </a:tr>
              <a:tr h="267790">
                <a:tc>
                  <a:txBody>
                    <a:bodyPr/>
                    <a:lstStyle/>
                    <a:p>
                      <a:r>
                        <a:rPr kumimoji="1" lang="ja-JP" altLang="en-US" sz="1400" b="1" spc="-300" dirty="0" smtClean="0">
                          <a:latin typeface="+mn-lt"/>
                        </a:rPr>
                        <a:t>ニューラルポケット㈱</a:t>
                      </a:r>
                      <a:endParaRPr kumimoji="1" lang="ja-JP" altLang="en-US" sz="1400" b="1" spc="-3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dirty="0" smtClean="0"/>
                        <a:t>DX</a:t>
                      </a:r>
                      <a:r>
                        <a:rPr kumimoji="1" lang="ja-JP" altLang="en-US" sz="1200" b="0" dirty="0" smtClean="0"/>
                        <a:t>による人流解析の活用検討</a:t>
                      </a:r>
                      <a:endParaRPr kumimoji="1" lang="ja-JP" altLang="en-US" sz="12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4830593"/>
                  </a:ext>
                </a:extLst>
              </a:tr>
              <a:tr h="24436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>
                          <a:latin typeface="+mn-ea"/>
                          <a:ea typeface="+mn-ea"/>
                        </a:rPr>
                        <a:t>UDC</a:t>
                      </a:r>
                      <a:r>
                        <a:rPr kumimoji="1" lang="ja-JP" altLang="en-US" sz="1200" b="1" dirty="0" smtClean="0">
                          <a:latin typeface="+mn-ea"/>
                          <a:ea typeface="+mn-ea"/>
                        </a:rPr>
                        <a:t>信州</a:t>
                      </a:r>
                      <a:r>
                        <a:rPr kumimoji="1" lang="en-US" altLang="ja-JP" sz="1200" b="1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1200" b="1" dirty="0" smtClean="0">
                          <a:latin typeface="+mn-ea"/>
                          <a:ea typeface="+mn-ea"/>
                        </a:rPr>
                        <a:t>長野県</a:t>
                      </a:r>
                      <a:r>
                        <a:rPr kumimoji="1" lang="en-US" altLang="ja-JP" sz="1200" b="1" dirty="0" smtClean="0"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 smtClean="0"/>
                        <a:t>協定締結の立ち合い</a:t>
                      </a:r>
                      <a:endParaRPr kumimoji="1" lang="ja-JP" altLang="en-US" sz="12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984986"/>
                  </a:ext>
                </a:extLst>
              </a:tr>
            </a:tbl>
          </a:graphicData>
        </a:graphic>
      </p:graphicFrame>
      <p:pic>
        <p:nvPicPr>
          <p:cNvPr id="65" name="Picture 2" descr="ソース画像を表示">
            <a:extLst>
              <a:ext uri="{FF2B5EF4-FFF2-40B4-BE49-F238E27FC236}">
                <a16:creationId xmlns:a16="http://schemas.microsoft.com/office/drawing/2014/main" id="{C4761074-CE7F-4003-849E-82E7D50AF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1078" y="4469774"/>
            <a:ext cx="2064289" cy="120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図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127" y="6359053"/>
            <a:ext cx="749873" cy="609653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7559805" y="2391341"/>
            <a:ext cx="1279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連絡会議のメンバーは随時増やしていく。</a:t>
            </a:r>
            <a:endParaRPr kumimoji="1" lang="ja-JP" altLang="en-US" sz="1200" dirty="0"/>
          </a:p>
        </p:txBody>
      </p:sp>
      <p:sp>
        <p:nvSpPr>
          <p:cNvPr id="2" name="角丸四角形 1"/>
          <p:cNvSpPr/>
          <p:nvPr/>
        </p:nvSpPr>
        <p:spPr>
          <a:xfrm>
            <a:off x="7559806" y="2177934"/>
            <a:ext cx="1288244" cy="1117670"/>
          </a:xfrm>
          <a:prstGeom prst="roundRect">
            <a:avLst>
              <a:gd name="adj" fmla="val 6597"/>
            </a:avLst>
          </a:prstGeom>
          <a:noFill/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872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2828</TotalTime>
  <Words>1445</Words>
  <Application>Microsoft Office PowerPoint</Application>
  <PresentationFormat>画面に合わせる (4:3)</PresentationFormat>
  <Paragraphs>194</Paragraphs>
  <Slides>7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BIZ UDPゴシック</vt:lpstr>
      <vt:lpstr>HG丸ｺﾞｼｯｸM-PRO</vt:lpstr>
      <vt:lpstr>Meiryo UI</vt:lpstr>
      <vt:lpstr>メイリオ</vt:lpstr>
      <vt:lpstr>游ゴシック</vt:lpstr>
      <vt:lpstr>游ゴシック Light</vt:lpstr>
      <vt:lpstr>Arial</vt:lpstr>
      <vt:lpstr>Office テーマ</vt:lpstr>
      <vt:lpstr>まちなか ポップアップ＆ゴ―DX 社会実験 概要について</vt:lpstr>
      <vt:lpstr>１　小諸駅周辺の来訪者インタビュー（UR都市機構による調査）</vt:lpstr>
      <vt:lpstr>２ まちなかポップアップ＆ゴ―DX社会実験の概要　</vt:lpstr>
      <vt:lpstr>３ まちなかポップアップ＆ゴ―DX社会実験の内容　</vt:lpstr>
      <vt:lpstr>PowerPoint プレゼンテーション</vt:lpstr>
      <vt:lpstr>PowerPoint プレゼンテーション</vt:lpstr>
      <vt:lpstr>６ 社会実験の進め方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まちなかポップアップ＆ゴ―DX社会実験</dc:title>
  <dc:creator>U0586</dc:creator>
  <cp:lastModifiedBy>U0586</cp:lastModifiedBy>
  <cp:revision>179</cp:revision>
  <cp:lastPrinted>2021-12-10T09:23:01Z</cp:lastPrinted>
  <dcterms:created xsi:type="dcterms:W3CDTF">2021-12-09T10:23:23Z</dcterms:created>
  <dcterms:modified xsi:type="dcterms:W3CDTF">2022-02-02T00:04:56Z</dcterms:modified>
</cp:coreProperties>
</file>