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4"/>
  </p:notesMasterIdLst>
  <p:handoutMasterIdLst>
    <p:handoutMasterId r:id="rId15"/>
  </p:handoutMasterIdLst>
  <p:sldIdLst>
    <p:sldId id="258" r:id="rId3"/>
    <p:sldId id="303" r:id="rId4"/>
    <p:sldId id="304" r:id="rId5"/>
    <p:sldId id="259" r:id="rId6"/>
    <p:sldId id="260" r:id="rId7"/>
    <p:sldId id="261" r:id="rId8"/>
    <p:sldId id="263" r:id="rId9"/>
    <p:sldId id="264" r:id="rId10"/>
    <p:sldId id="275" r:id="rId11"/>
    <p:sldId id="301" r:id="rId12"/>
    <p:sldId id="302"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09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2FBFE"/>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9" autoAdjust="0"/>
    <p:restoredTop sz="94280" autoAdjust="0"/>
  </p:normalViewPr>
  <p:slideViewPr>
    <p:cSldViewPr snapToGrid="0" showGuides="1">
      <p:cViewPr>
        <p:scale>
          <a:sx n="66" d="100"/>
          <a:sy n="66" d="100"/>
        </p:scale>
        <p:origin x="1560" y="48"/>
      </p:cViewPr>
      <p:guideLst>
        <p:guide orient="horz" pos="2205"/>
        <p:guide pos="309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9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358"/>
          </a:xfrm>
          <a:prstGeom prst="rect">
            <a:avLst/>
          </a:prstGeom>
        </p:spPr>
        <p:txBody>
          <a:bodyPr vert="horz" lIns="91434" tIns="45716" rIns="91434"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9" y="1"/>
            <a:ext cx="2950765" cy="498358"/>
          </a:xfrm>
          <a:prstGeom prst="rect">
            <a:avLst/>
          </a:prstGeom>
        </p:spPr>
        <p:txBody>
          <a:bodyPr vert="horz" lIns="91434" tIns="45716" rIns="91434" bIns="45716" rtlCol="0"/>
          <a:lstStyle>
            <a:lvl1pPr algn="r">
              <a:defRPr sz="1200"/>
            </a:lvl1pPr>
          </a:lstStyle>
          <a:p>
            <a:fld id="{4B6B62A1-1A12-4ED8-9FAC-5F8806963426}" type="datetime1">
              <a:rPr kumimoji="1" lang="ja-JP" altLang="en-US" smtClean="0"/>
              <a:t>2020/4/29</a:t>
            </a:fld>
            <a:endParaRPr kumimoji="1" lang="ja-JP" altLang="en-US"/>
          </a:p>
        </p:txBody>
      </p:sp>
      <p:sp>
        <p:nvSpPr>
          <p:cNvPr id="4" name="フッター プレースホルダー 3"/>
          <p:cNvSpPr>
            <a:spLocks noGrp="1"/>
          </p:cNvSpPr>
          <p:nvPr>
            <p:ph type="ftr" sz="quarter" idx="2"/>
          </p:nvPr>
        </p:nvSpPr>
        <p:spPr>
          <a:xfrm>
            <a:off x="0" y="9440982"/>
            <a:ext cx="2949678" cy="498357"/>
          </a:xfrm>
          <a:prstGeom prst="rect">
            <a:avLst/>
          </a:prstGeom>
        </p:spPr>
        <p:txBody>
          <a:bodyPr vert="horz" lIns="91434" tIns="45716" rIns="91434"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9" y="9440982"/>
            <a:ext cx="2950765" cy="498357"/>
          </a:xfrm>
          <a:prstGeom prst="rect">
            <a:avLst/>
          </a:prstGeom>
        </p:spPr>
        <p:txBody>
          <a:bodyPr vert="horz" lIns="91434" tIns="45716" rIns="91434" bIns="45716" rtlCol="0" anchor="b"/>
          <a:lstStyle>
            <a:lvl1pPr algn="r">
              <a:defRPr sz="1200"/>
            </a:lvl1pPr>
          </a:lstStyle>
          <a:p>
            <a:fld id="{066F4999-52EF-4509-BF35-1A55279D7DEB}" type="slidenum">
              <a:rPr kumimoji="1" lang="ja-JP" altLang="en-US" smtClean="0"/>
              <a:t>‹#›</a:t>
            </a:fld>
            <a:endParaRPr kumimoji="1" lang="ja-JP" altLang="en-US"/>
          </a:p>
        </p:txBody>
      </p:sp>
    </p:spTree>
    <p:extLst>
      <p:ext uri="{BB962C8B-B14F-4D97-AF65-F5344CB8AC3E}">
        <p14:creationId xmlns:p14="http://schemas.microsoft.com/office/powerpoint/2010/main" val="29447652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4" tIns="45716" rIns="91434"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4" tIns="45716" rIns="91434" bIns="45716" rtlCol="0"/>
          <a:lstStyle>
            <a:lvl1pPr algn="r">
              <a:defRPr sz="1200"/>
            </a:lvl1pPr>
          </a:lstStyle>
          <a:p>
            <a:fld id="{5D9202CF-90D7-4055-B5BC-D5A227A9ACBA}" type="datetime1">
              <a:rPr kumimoji="1" lang="ja-JP" altLang="en-US" smtClean="0"/>
              <a:t>2020/4/29</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48225" cy="3355975"/>
          </a:xfrm>
          <a:prstGeom prst="rect">
            <a:avLst/>
          </a:prstGeom>
          <a:noFill/>
          <a:ln w="12700">
            <a:solidFill>
              <a:prstClr val="black"/>
            </a:solidFill>
          </a:ln>
        </p:spPr>
        <p:txBody>
          <a:bodyPr vert="horz" lIns="91434" tIns="45716" rIns="91434"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4" tIns="45716" rIns="91434"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4" tIns="45716" rIns="91434"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4" tIns="45716" rIns="91434" bIns="45716" rtlCol="0" anchor="b"/>
          <a:lstStyle>
            <a:lvl1pPr algn="r">
              <a:defRPr sz="1200"/>
            </a:lvl1pPr>
          </a:lstStyle>
          <a:p>
            <a:fld id="{F4921BF4-C164-4F3A-83CD-19040ED294E6}" type="slidenum">
              <a:rPr kumimoji="1" lang="ja-JP" altLang="en-US" smtClean="0"/>
              <a:t>‹#›</a:t>
            </a:fld>
            <a:endParaRPr kumimoji="1" lang="ja-JP" altLang="en-US"/>
          </a:p>
        </p:txBody>
      </p:sp>
    </p:spTree>
    <p:extLst>
      <p:ext uri="{BB962C8B-B14F-4D97-AF65-F5344CB8AC3E}">
        <p14:creationId xmlns:p14="http://schemas.microsoft.com/office/powerpoint/2010/main" val="60190325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4085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997499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45253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96951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20949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97416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86348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4">
              <a:defRPr/>
            </a:pPr>
            <a:fld id="{A75E5141-BB85-40DF-B2B2-0837248C873B}" type="slidenum">
              <a:rPr lang="ja-JP" altLang="en-US">
                <a:solidFill>
                  <a:prstClr val="black"/>
                </a:solidFill>
                <a:latin typeface="游ゴシック" panose="020F0502020204030204"/>
                <a:ea typeface="游ゴシック" panose="020B0400000000000000" pitchFamily="50" charset="-128"/>
              </a:rPr>
              <a:pPr defTabSz="914334">
                <a:defRPr/>
              </a:pPr>
              <a:t>10</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079463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4">
              <a:defRPr/>
            </a:pPr>
            <a:fld id="{A75E5141-BB85-40DF-B2B2-0837248C873B}" type="slidenum">
              <a:rPr lang="ja-JP" altLang="en-US">
                <a:solidFill>
                  <a:prstClr val="black"/>
                </a:solidFill>
                <a:latin typeface="游ゴシック" panose="020F0502020204030204"/>
                <a:ea typeface="游ゴシック" panose="020B0400000000000000" pitchFamily="50" charset="-128"/>
              </a:rPr>
              <a:pPr defTabSz="914334">
                <a:defRPr/>
              </a:pPr>
              <a:t>11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905029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CCF86C-5D0B-469D-AEB7-3A670B8C1417}" type="datetime1">
              <a:rPr kumimoji="1" lang="ja-JP" altLang="en-US" smtClean="0"/>
              <a:t>2020/4/29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640743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283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692A1-8B39-42C3-B830-0476F4A8C043}" type="datetime1">
              <a:rPr kumimoji="1" lang="ja-JP" altLang="en-US" smtClean="0"/>
              <a:t>2020/4/29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1955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16199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762060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556124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090211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987318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4018916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516476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93768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751D3C-2D55-4C34-A951-EF11C4AFFBFC}" type="datetime1">
              <a:rPr kumimoji="1" lang="ja-JP" altLang="en-US" smtClean="0"/>
              <a:t>2020/4/29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037465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48011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350310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2020/4/29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857277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63C124-0AB6-4B8E-89B0-BB97A436190F}" type="datetime1">
              <a:rPr kumimoji="1" lang="ja-JP" altLang="en-US" smtClean="0"/>
              <a:t>2020/4/29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365240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838271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F3B0E7-783C-4523-AD71-A3F0A79D3D65}" type="datetime1">
              <a:rPr kumimoji="1" lang="ja-JP" altLang="en-US" smtClean="0"/>
              <a:t>2020/4/29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46812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4EC51B-EA08-4D07-9FED-0E1A68A78FFA}" type="datetime1">
              <a:rPr kumimoji="1" lang="ja-JP" altLang="en-US" smtClean="0"/>
              <a:t>2020/4/29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8233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B772-ECF7-4715-9146-D669F5CD24F1}" type="datetime1">
              <a:rPr kumimoji="1" lang="ja-JP" altLang="en-US" smtClean="0"/>
              <a:t>2020/4/29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39701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93F903-34CC-445F-9D98-4E3AD4CA5326}" type="datetime1">
              <a:rPr kumimoji="1" lang="ja-JP" altLang="en-US" smtClean="0"/>
              <a:t>2020/4/29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2793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B724E2-BFF3-4F19-BC2B-EE48AC2223B9}" type="datetime1">
              <a:rPr kumimoji="1" lang="ja-JP" altLang="en-US" smtClean="0"/>
              <a:t>2020/4/29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06054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EDDCE-F7FE-4278-A35D-12786229E4AF}" type="datetime1">
              <a:rPr kumimoji="1" lang="ja-JP" altLang="en-US" smtClean="0"/>
              <a:t>2020/4/29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3078226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2020/4/29</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029144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 y="0"/>
            <a:ext cx="9906000" cy="701675"/>
          </a:xfrm>
          <a:prstGeom prst="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ja-JP" altLang="en-US" sz="2600" dirty="0">
                <a:latin typeface="Meiryo UI" panose="020B0604030504040204" pitchFamily="50" charset="-128"/>
                <a:ea typeface="Meiryo UI" panose="020B0604030504040204" pitchFamily="50" charset="-128"/>
                <a:cs typeface="Meiryo UI" panose="020B0604030504040204" pitchFamily="50" charset="-128"/>
              </a:rPr>
              <a:t>農業経営改善計画認定申請書の記載方法</a:t>
            </a:r>
          </a:p>
        </p:txBody>
      </p:sp>
      <p:sp>
        <p:nvSpPr>
          <p:cNvPr id="31" name="角丸四角形 14">
            <a:extLst>
              <a:ext uri="{FF2B5EF4-FFF2-40B4-BE49-F238E27FC236}">
                <a16:creationId xmlns:a16="http://schemas.microsoft.com/office/drawing/2014/main" xmlns="" id="{064ED936-6F42-40AC-ABBA-D3EF671CC302}"/>
              </a:ext>
            </a:extLst>
          </p:cNvPr>
          <p:cNvSpPr/>
          <p:nvPr/>
        </p:nvSpPr>
        <p:spPr>
          <a:xfrm>
            <a:off x="372267" y="4992220"/>
            <a:ext cx="8550060" cy="1502387"/>
          </a:xfrm>
          <a:prstGeom prst="roundRect">
            <a:avLst>
              <a:gd name="adj" fmla="val 9076"/>
            </a:avLst>
          </a:prstGeom>
          <a:solidFill>
            <a:schemeClr val="accent6">
              <a:lumMod val="20000"/>
              <a:lumOff val="80000"/>
            </a:schemeClr>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年後の農業経営</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小諸</a:t>
            </a:r>
            <a:r>
              <a:rPr lang="ja-JP"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み</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小諸</a:t>
            </a:r>
            <a:r>
              <a:rPr lang="ja-JP"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市長</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（農林課）</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年後の農業経営</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長野</a:t>
            </a:r>
            <a:r>
              <a:rPr lang="ja-JP" altLang="ja-JP"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県内</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にある２以上の市町村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長野</a:t>
            </a:r>
            <a:r>
              <a:rPr lang="ja-JP" altLang="ja-JP"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県知事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（佐久農業</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農村支援センター 農業農村振興課）</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5</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年後の農業経営を</a:t>
            </a:r>
            <a:r>
              <a:rPr lang="ja-JP" altLang="ja-JP"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以上の都道府県</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農林水産</a:t>
            </a:r>
            <a:r>
              <a:rPr lang="ja-JP"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大臣</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（関東農政局 担い手育成課・経営局 経営政策課）</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a:solidFill>
                  <a:srgbClr val="FF0000"/>
                </a:solidFill>
                <a:latin typeface="Meiryo UI" panose="020B0604030504040204" pitchFamily="50" charset="-128"/>
                <a:ea typeface="Meiryo UI" panose="020B0604030504040204" pitchFamily="50" charset="-128"/>
              </a:rPr>
              <a:t>農業用生産施設</a:t>
            </a:r>
            <a:r>
              <a:rPr lang="ja-JP" altLang="en-US" sz="1050" dirty="0">
                <a:solidFill>
                  <a:schemeClr val="tx1"/>
                </a:solidFill>
                <a:latin typeface="Meiryo UI" panose="020B0604030504040204" pitchFamily="50" charset="-128"/>
                <a:ea typeface="Meiryo UI" panose="020B0604030504040204" pitchFamily="50" charset="-128"/>
              </a:rPr>
              <a:t>」とは、畜舎、蚕室、温室その他これらに類する</a:t>
            </a:r>
            <a:r>
              <a:rPr lang="ja-JP" altLang="en-US" sz="1050" dirty="0">
                <a:solidFill>
                  <a:srgbClr val="FF0000"/>
                </a:solidFill>
                <a:latin typeface="Meiryo UI" panose="020B0604030504040204" pitchFamily="50" charset="-128"/>
                <a:ea typeface="Meiryo UI" panose="020B0604030504040204" pitchFamily="50" charset="-128"/>
              </a:rPr>
              <a:t>農畜産物の生産の用に供する施設</a:t>
            </a:r>
            <a:r>
              <a:rPr lang="ja-JP" altLang="en-US" sz="1050" dirty="0">
                <a:solidFill>
                  <a:schemeClr val="tx1"/>
                </a:solidFill>
                <a:latin typeface="Meiryo UI" panose="020B0604030504040204" pitchFamily="50" charset="-128"/>
                <a:ea typeface="Meiryo UI" panose="020B0604030504040204" pitchFamily="50" charset="-128"/>
              </a:rPr>
              <a:t>をいいます。</a:t>
            </a:r>
            <a:endParaRPr lang="ja-JP" altLang="en-US" sz="105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吹き出し: 線 17">
            <a:extLst>
              <a:ext uri="{FF2B5EF4-FFF2-40B4-BE49-F238E27FC236}">
                <a16:creationId xmlns:a16="http://schemas.microsoft.com/office/drawing/2014/main" xmlns="" id="{BEFA4C79-28C2-4339-9FE9-448146CD1B74}"/>
              </a:ext>
            </a:extLst>
          </p:cNvPr>
          <p:cNvSpPr/>
          <p:nvPr/>
        </p:nvSpPr>
        <p:spPr>
          <a:xfrm>
            <a:off x="314325" y="4095517"/>
            <a:ext cx="2830657" cy="474747"/>
          </a:xfrm>
          <a:prstGeom prst="borderCallout1">
            <a:avLst>
              <a:gd name="adj1" fmla="val 437"/>
              <a:gd name="adj2" fmla="val 8725"/>
              <a:gd name="adj3" fmla="val -193562"/>
              <a:gd name="adj4" fmla="val 6283"/>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する行政庁の欄に○を記入して下さい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四角形: 角を丸くする 1">
            <a:extLst>
              <a:ext uri="{FF2B5EF4-FFF2-40B4-BE49-F238E27FC236}">
                <a16:creationId xmlns:a16="http://schemas.microsoft.com/office/drawing/2014/main" xmlns="" id="{E13DF488-86EC-4838-BCD0-0F3001DA68AA}"/>
              </a:ext>
            </a:extLst>
          </p:cNvPr>
          <p:cNvSpPr/>
          <p:nvPr/>
        </p:nvSpPr>
        <p:spPr>
          <a:xfrm>
            <a:off x="497315" y="4843854"/>
            <a:ext cx="1600200" cy="29673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申請書の提出先は？</a:t>
            </a:r>
          </a:p>
        </p:txBody>
      </p:sp>
      <p:sp>
        <p:nvSpPr>
          <p:cNvPr id="28" name="吹き出し: 線 27">
            <a:extLst>
              <a:ext uri="{FF2B5EF4-FFF2-40B4-BE49-F238E27FC236}">
                <a16:creationId xmlns:a16="http://schemas.microsoft.com/office/drawing/2014/main" xmlns="" id="{18FA84AF-3701-44CB-8E9F-19BB3778A158}"/>
              </a:ext>
            </a:extLst>
          </p:cNvPr>
          <p:cNvSpPr/>
          <p:nvPr/>
        </p:nvSpPr>
        <p:spPr>
          <a:xfrm>
            <a:off x="4574040" y="4005026"/>
            <a:ext cx="4710113" cy="622021"/>
          </a:xfrm>
          <a:prstGeom prst="borderCallout1">
            <a:avLst>
              <a:gd name="adj1" fmla="val 101861"/>
              <a:gd name="adj2" fmla="val 263"/>
              <a:gd name="adj3" fmla="val -26635"/>
              <a:gd name="adj4" fmla="val -11283"/>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夫婦、親子等が共同で申請する</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場合（家族経営協定の締結が必要）</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夫婦</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、親子等が共同で一の農業経営改善計画の認定を申請する場合には、</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申請者欄</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の「個人・法人名」欄に全員の氏名、フリガナ、生年月日を連記</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してください</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4" name="吹き出し: 線 33">
            <a:extLst>
              <a:ext uri="{FF2B5EF4-FFF2-40B4-BE49-F238E27FC236}">
                <a16:creationId xmlns:a16="http://schemas.microsoft.com/office/drawing/2014/main" xmlns="" id="{2F7295FD-412D-459C-92C1-FCDEFCA49EF4}"/>
              </a:ext>
            </a:extLst>
          </p:cNvPr>
          <p:cNvSpPr/>
          <p:nvPr/>
        </p:nvSpPr>
        <p:spPr>
          <a:xfrm>
            <a:off x="6899564" y="842352"/>
            <a:ext cx="2701637" cy="553146"/>
          </a:xfrm>
          <a:prstGeom prst="borderCallout1">
            <a:avLst>
              <a:gd name="adj1" fmla="val -43"/>
              <a:gd name="adj2" fmla="val -93"/>
              <a:gd name="adj3" fmla="val 291241"/>
              <a:gd name="adj4" fmla="val -6137"/>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法人のみ記載してください</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小諸</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で法人新規認定の場合の添付資料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・定款（写）・登記事項証明書（写）</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円/楕円 22">
            <a:extLst>
              <a:ext uri="{FF2B5EF4-FFF2-40B4-BE49-F238E27FC236}">
                <a16:creationId xmlns:a16="http://schemas.microsoft.com/office/drawing/2014/main" xmlns="" id="{86FA1414-F30B-477C-8D73-99FC5E95A151}"/>
              </a:ext>
            </a:extLst>
          </p:cNvPr>
          <p:cNvSpPr/>
          <p:nvPr/>
        </p:nvSpPr>
        <p:spPr>
          <a:xfrm>
            <a:off x="5140996" y="1307608"/>
            <a:ext cx="493903" cy="252226"/>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吹き出し: 線 26">
            <a:extLst>
              <a:ext uri="{FF2B5EF4-FFF2-40B4-BE49-F238E27FC236}">
                <a16:creationId xmlns:a16="http://schemas.microsoft.com/office/drawing/2014/main" xmlns="" id="{7130AC1F-F86B-4031-A55D-61391F262ADE}"/>
              </a:ext>
            </a:extLst>
          </p:cNvPr>
          <p:cNvSpPr/>
          <p:nvPr/>
        </p:nvSpPr>
        <p:spPr>
          <a:xfrm rot="10800000">
            <a:off x="3961076" y="900572"/>
            <a:ext cx="1983845" cy="295421"/>
          </a:xfrm>
          <a:prstGeom prst="borderCallout1">
            <a:avLst>
              <a:gd name="adj1" fmla="val -2623"/>
              <a:gd name="adj2" fmla="val -627"/>
              <a:gd name="adj3" fmla="val -47712"/>
              <a:gd name="adj4" fmla="val 22237"/>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13">
            <a:extLst>
              <a:ext uri="{FF2B5EF4-FFF2-40B4-BE49-F238E27FC236}">
                <a16:creationId xmlns:a16="http://schemas.microsoft.com/office/drawing/2014/main" xmlns="" id="{3FAACC25-937E-463A-849B-FDB274FABED0}"/>
              </a:ext>
            </a:extLst>
          </p:cNvPr>
          <p:cNvSpPr/>
          <p:nvPr/>
        </p:nvSpPr>
        <p:spPr>
          <a:xfrm>
            <a:off x="6484055" y="2454988"/>
            <a:ext cx="2887126" cy="1367595"/>
          </a:xfrm>
          <a:prstGeom prst="roundRect">
            <a:avLst>
              <a:gd name="adj" fmla="val 4952"/>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30" name="角丸四角形 13">
            <a:extLst>
              <a:ext uri="{FF2B5EF4-FFF2-40B4-BE49-F238E27FC236}">
                <a16:creationId xmlns:a16="http://schemas.microsoft.com/office/drawing/2014/main" xmlns="" id="{A1073545-7104-4CFF-8A2A-D4B56B0991B1}"/>
              </a:ext>
            </a:extLst>
          </p:cNvPr>
          <p:cNvSpPr/>
          <p:nvPr/>
        </p:nvSpPr>
        <p:spPr>
          <a:xfrm>
            <a:off x="332508" y="1740213"/>
            <a:ext cx="304801" cy="1429551"/>
          </a:xfrm>
          <a:prstGeom prst="roundRect">
            <a:avLst>
              <a:gd name="adj" fmla="val 1021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9" name="角丸四角形 13">
            <a:extLst>
              <a:ext uri="{FF2B5EF4-FFF2-40B4-BE49-F238E27FC236}">
                <a16:creationId xmlns:a16="http://schemas.microsoft.com/office/drawing/2014/main" xmlns="" id="{A95FA7CB-8B8A-4983-8C54-201C2D3E6ED3}"/>
              </a:ext>
            </a:extLst>
          </p:cNvPr>
          <p:cNvSpPr/>
          <p:nvPr/>
        </p:nvSpPr>
        <p:spPr>
          <a:xfrm>
            <a:off x="3087888" y="2454988"/>
            <a:ext cx="3352800" cy="1366939"/>
          </a:xfrm>
          <a:prstGeom prst="roundRect">
            <a:avLst>
              <a:gd name="adj" fmla="val 4952"/>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10" name="テキスト ボックス 9"/>
          <p:cNvSpPr txBox="1"/>
          <p:nvPr/>
        </p:nvSpPr>
        <p:spPr>
          <a:xfrm>
            <a:off x="4056697" y="906182"/>
            <a:ext cx="2168597"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該当するものに〇をして下さい。</a:t>
            </a:r>
            <a:endParaRPr kumimoji="1" lang="ja-JP" altLang="en-US" sz="11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3"/>
          <a:stretch>
            <a:fillRect/>
          </a:stretch>
        </p:blipFill>
        <p:spPr>
          <a:xfrm>
            <a:off x="367400" y="1301312"/>
            <a:ext cx="9032809" cy="2545226"/>
          </a:xfrm>
          <a:prstGeom prst="rect">
            <a:avLst/>
          </a:prstGeom>
        </p:spPr>
      </p:pic>
    </p:spTree>
    <p:extLst>
      <p:ext uri="{BB962C8B-B14F-4D97-AF65-F5344CB8AC3E}">
        <p14:creationId xmlns:p14="http://schemas.microsoft.com/office/powerpoint/2010/main" val="1028137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xmlns="" id="{83A2EA72-76E8-4653-BDAF-0D75F58BA317}"/>
              </a:ext>
            </a:extLst>
          </p:cNvPr>
          <p:cNvPicPr>
            <a:picLocks noChangeAspect="1"/>
          </p:cNvPicPr>
          <p:nvPr/>
        </p:nvPicPr>
        <p:blipFill>
          <a:blip r:embed="rId3"/>
          <a:stretch>
            <a:fillRect/>
          </a:stretch>
        </p:blipFill>
        <p:spPr>
          <a:xfrm>
            <a:off x="120984" y="3124536"/>
            <a:ext cx="6557827" cy="3544824"/>
          </a:xfrm>
          <a:prstGeom prst="rect">
            <a:avLst/>
          </a:prstGeom>
        </p:spPr>
      </p:pic>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xmlns="" id="{E1A64461-E848-43A5-A0CB-77ACA198FF90}"/>
              </a:ext>
            </a:extLst>
          </p:cNvPr>
          <p:cNvSpPr/>
          <p:nvPr/>
        </p:nvSpPr>
        <p:spPr>
          <a:xfrm>
            <a:off x="165649" y="575831"/>
            <a:ext cx="9539879" cy="1638902"/>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xmlns="" id="{6DC269F4-D66A-4A62-B2B1-7887EB7FC722}"/>
              </a:ext>
            </a:extLst>
          </p:cNvPr>
          <p:cNvSpPr/>
          <p:nvPr/>
        </p:nvSpPr>
        <p:spPr>
          <a:xfrm>
            <a:off x="200472" y="665850"/>
            <a:ext cx="9427734" cy="1513235"/>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具体的な計算式例は、以下のとおり。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主たる従事者の１人当たりの所得目標 </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  青色申告をしていない場合は、帳簿や伝票等を用いて、青色申告決算書に該当する科目の金額を求め、算出する。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13" name="グループ化 12">
            <a:extLst>
              <a:ext uri="{FF2B5EF4-FFF2-40B4-BE49-F238E27FC236}">
                <a16:creationId xmlns:a16="http://schemas.microsoft.com/office/drawing/2014/main" xmlns="" id="{908B97C1-3A3D-497B-A9F9-9461DD279C90}"/>
              </a:ext>
            </a:extLst>
          </p:cNvPr>
          <p:cNvGrpSpPr/>
          <p:nvPr/>
        </p:nvGrpSpPr>
        <p:grpSpPr>
          <a:xfrm>
            <a:off x="3693111" y="918127"/>
            <a:ext cx="2016224" cy="792087"/>
            <a:chOff x="3728864" y="1484785"/>
            <a:chExt cx="2016224" cy="792087"/>
          </a:xfrm>
        </p:grpSpPr>
        <p:cxnSp>
          <p:nvCxnSpPr>
            <p:cNvPr id="7" name="直線コネクタ 6">
              <a:extLst>
                <a:ext uri="{FF2B5EF4-FFF2-40B4-BE49-F238E27FC236}">
                  <a16:creationId xmlns:a16="http://schemas.microsoft.com/office/drawing/2014/main" xmlns="" id="{36A28D12-7FD6-4316-8731-E541690D6F0A}"/>
                </a:ext>
              </a:extLst>
            </p:cNvPr>
            <p:cNvCxnSpPr>
              <a:cxnSpLocks/>
            </p:cNvCxnSpPr>
            <p:nvPr/>
          </p:nvCxnSpPr>
          <p:spPr>
            <a:xfrm>
              <a:off x="3893378" y="1881108"/>
              <a:ext cx="1707694" cy="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xmlns="" id="{B4710812-0AD7-4334-968D-342FAB0DB8FB}"/>
                </a:ext>
              </a:extLst>
            </p:cNvPr>
            <p:cNvSpPr/>
            <p:nvPr/>
          </p:nvSpPr>
          <p:spPr>
            <a:xfrm>
              <a:off x="3728864" y="1484785"/>
              <a:ext cx="2016224" cy="792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　</a:t>
              </a:r>
              <a:r>
                <a:rPr kumimoji="1" lang="ja-JP" altLang="en-US" sz="14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経費</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主たる従事者の人数</a:t>
              </a:r>
            </a:p>
          </p:txBody>
        </p:sp>
      </p:grpSp>
      <p:sp>
        <p:nvSpPr>
          <p:cNvPr id="27" name="正方形/長方形 26">
            <a:extLst>
              <a:ext uri="{FF2B5EF4-FFF2-40B4-BE49-F238E27FC236}">
                <a16:creationId xmlns:a16="http://schemas.microsoft.com/office/drawing/2014/main" xmlns="" id="{7617154D-91CE-4FC5-BF13-B6A9E8FB20CA}"/>
              </a:ext>
            </a:extLst>
          </p:cNvPr>
          <p:cNvSpPr/>
          <p:nvPr/>
        </p:nvSpPr>
        <p:spPr>
          <a:xfrm>
            <a:off x="6914318" y="2636914"/>
            <a:ext cx="2802998" cy="394460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xmlns="" id="{E3F5AB73-0948-430C-892E-8BDB955201FE}"/>
              </a:ext>
            </a:extLst>
          </p:cNvPr>
          <p:cNvSpPr/>
          <p:nvPr/>
        </p:nvSpPr>
        <p:spPr>
          <a:xfrm>
            <a:off x="6991638" y="2854938"/>
            <a:ext cx="2448272"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名の場合</a:t>
            </a:r>
          </a:p>
        </p:txBody>
      </p:sp>
      <p:sp>
        <p:nvSpPr>
          <p:cNvPr id="36" name="正方形/長方形 35">
            <a:extLst>
              <a:ext uri="{FF2B5EF4-FFF2-40B4-BE49-F238E27FC236}">
                <a16:creationId xmlns:a16="http://schemas.microsoft.com/office/drawing/2014/main" xmlns="" id="{96A78737-75E8-48C2-85DA-CA0B8EDF3EA3}"/>
              </a:ext>
            </a:extLst>
          </p:cNvPr>
          <p:cNvSpPr/>
          <p:nvPr/>
        </p:nvSpPr>
        <p:spPr>
          <a:xfrm>
            <a:off x="6914318" y="2502524"/>
            <a:ext cx="2802997" cy="27121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cxnSp>
        <p:nvCxnSpPr>
          <p:cNvPr id="33" name="直線コネクタ 32">
            <a:extLst>
              <a:ext uri="{FF2B5EF4-FFF2-40B4-BE49-F238E27FC236}">
                <a16:creationId xmlns:a16="http://schemas.microsoft.com/office/drawing/2014/main" xmlns="" id="{50BD3964-DF09-4AE5-B799-1F97B32EFFFA}"/>
              </a:ext>
            </a:extLst>
          </p:cNvPr>
          <p:cNvCxnSpPr>
            <a:cxnSpLocks/>
          </p:cNvCxnSpPr>
          <p:nvPr/>
        </p:nvCxnSpPr>
        <p:spPr>
          <a:xfrm>
            <a:off x="2351187" y="3058219"/>
            <a:ext cx="1" cy="137841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xmlns="" id="{ACCAB831-5BA4-4646-859C-35C45097A1FF}"/>
              </a:ext>
            </a:extLst>
          </p:cNvPr>
          <p:cNvCxnSpPr>
            <a:cxnSpLocks/>
          </p:cNvCxnSpPr>
          <p:nvPr/>
        </p:nvCxnSpPr>
        <p:spPr>
          <a:xfrm flipV="1">
            <a:off x="2351187" y="3069431"/>
            <a:ext cx="4497288" cy="910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xmlns="" id="{4DAD3081-2F20-4D1F-BCD7-0B5A7318CE95}"/>
              </a:ext>
            </a:extLst>
          </p:cNvPr>
          <p:cNvCxnSpPr>
            <a:cxnSpLocks/>
          </p:cNvCxnSpPr>
          <p:nvPr/>
        </p:nvCxnSpPr>
        <p:spPr>
          <a:xfrm>
            <a:off x="6830403" y="3077269"/>
            <a:ext cx="0" cy="47892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xmlns="" id="{74241832-C5B0-46A3-BC52-E3E49519B203}"/>
              </a:ext>
            </a:extLst>
          </p:cNvPr>
          <p:cNvSpPr/>
          <p:nvPr/>
        </p:nvSpPr>
        <p:spPr>
          <a:xfrm>
            <a:off x="7058333" y="3329896"/>
            <a:ext cx="1085434" cy="41475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26,803,000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xmlns="" id="{C3F60465-98EC-4AC1-835D-FFEA4BD0C5A1}"/>
              </a:ext>
            </a:extLst>
          </p:cNvPr>
          <p:cNvSpPr/>
          <p:nvPr/>
        </p:nvSpPr>
        <p:spPr>
          <a:xfrm>
            <a:off x="8516079" y="3333748"/>
            <a:ext cx="1085435" cy="414752"/>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16,824,000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59" name="直線コネクタ 58">
            <a:extLst>
              <a:ext uri="{FF2B5EF4-FFF2-40B4-BE49-F238E27FC236}">
                <a16:creationId xmlns:a16="http://schemas.microsoft.com/office/drawing/2014/main" xmlns="" id="{A65649AB-D178-40E6-9490-F69F70E4B015}"/>
              </a:ext>
            </a:extLst>
          </p:cNvPr>
          <p:cNvCxnSpPr>
            <a:cxnSpLocks/>
            <a:endCxn id="52" idx="1"/>
          </p:cNvCxnSpPr>
          <p:nvPr/>
        </p:nvCxnSpPr>
        <p:spPr>
          <a:xfrm>
            <a:off x="6825208" y="3537148"/>
            <a:ext cx="233125" cy="1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xmlns="" id="{D5CB4EF6-FFF7-4A41-BDF5-1C829856D8CA}"/>
              </a:ext>
            </a:extLst>
          </p:cNvPr>
          <p:cNvCxnSpPr>
            <a:cxnSpLocks/>
          </p:cNvCxnSpPr>
          <p:nvPr/>
        </p:nvCxnSpPr>
        <p:spPr>
          <a:xfrm flipV="1">
            <a:off x="4613239" y="6560344"/>
            <a:ext cx="2218567" cy="284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xmlns="" id="{B35BDA78-2BF1-492D-97F4-C345DB75375D}"/>
              </a:ext>
            </a:extLst>
          </p:cNvPr>
          <p:cNvCxnSpPr>
            <a:cxnSpLocks/>
          </p:cNvCxnSpPr>
          <p:nvPr/>
        </p:nvCxnSpPr>
        <p:spPr>
          <a:xfrm>
            <a:off x="7401272" y="5092881"/>
            <a:ext cx="17495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xmlns="" id="{C2903A49-8C6F-49CB-A3AD-FB510DF6FAD1}"/>
              </a:ext>
            </a:extLst>
          </p:cNvPr>
          <p:cNvSpPr/>
          <p:nvPr/>
        </p:nvSpPr>
        <p:spPr>
          <a:xfrm>
            <a:off x="7084243" y="5141701"/>
            <a:ext cx="2448272" cy="2337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sp>
        <p:nvSpPr>
          <p:cNvPr id="68" name="正方形/長方形 67">
            <a:extLst>
              <a:ext uri="{FF2B5EF4-FFF2-40B4-BE49-F238E27FC236}">
                <a16:creationId xmlns:a16="http://schemas.microsoft.com/office/drawing/2014/main" xmlns="" id="{C35F0FA8-46AF-406D-A438-32DBA1A6602F}"/>
              </a:ext>
            </a:extLst>
          </p:cNvPr>
          <p:cNvSpPr/>
          <p:nvPr/>
        </p:nvSpPr>
        <p:spPr>
          <a:xfrm>
            <a:off x="7113240" y="5917680"/>
            <a:ext cx="2448272" cy="535656"/>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4,989,500</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cxnSp>
        <p:nvCxnSpPr>
          <p:cNvPr id="69" name="直線コネクタ 68">
            <a:extLst>
              <a:ext uri="{FF2B5EF4-FFF2-40B4-BE49-F238E27FC236}">
                <a16:creationId xmlns:a16="http://schemas.microsoft.com/office/drawing/2014/main" xmlns="" id="{9B0BB71C-704E-4C6E-909D-E057CFCD6564}"/>
              </a:ext>
            </a:extLst>
          </p:cNvPr>
          <p:cNvCxnSpPr>
            <a:cxnSpLocks/>
          </p:cNvCxnSpPr>
          <p:nvPr/>
        </p:nvCxnSpPr>
        <p:spPr>
          <a:xfrm flipH="1">
            <a:off x="6822281" y="3861048"/>
            <a:ext cx="2927" cy="2715965"/>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xmlns="" id="{67BD9EBD-AAF4-4794-8764-50CA69F4A1E4}"/>
              </a:ext>
            </a:extLst>
          </p:cNvPr>
          <p:cNvCxnSpPr>
            <a:cxnSpLocks/>
          </p:cNvCxnSpPr>
          <p:nvPr/>
        </p:nvCxnSpPr>
        <p:spPr>
          <a:xfrm>
            <a:off x="6800018" y="3855774"/>
            <a:ext cx="2350814" cy="1083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xmlns="" id="{D7B9B6FB-F469-4248-83DC-AFA1BF00D14E}"/>
              </a:ext>
            </a:extLst>
          </p:cNvPr>
          <p:cNvSpPr txBox="1"/>
          <p:nvPr/>
        </p:nvSpPr>
        <p:spPr>
          <a:xfrm>
            <a:off x="120984" y="2560963"/>
            <a:ext cx="4392000" cy="261610"/>
          </a:xfrm>
          <a:prstGeom prst="rect">
            <a:avLst/>
          </a:prstGeom>
          <a:solidFill>
            <a:schemeClr val="accent6">
              <a:lumMod val="40000"/>
              <a:lumOff val="60000"/>
            </a:schemeClr>
          </a:solidFill>
          <a:ln>
            <a:solidFill>
              <a:schemeClr val="tx1"/>
            </a:solidFill>
          </a:ln>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青色申告決算書（損益計算書）からの所得水準の算出方法（例）</a:t>
            </a:r>
          </a:p>
        </p:txBody>
      </p:sp>
      <p:sp>
        <p:nvSpPr>
          <p:cNvPr id="30" name="正方形/長方形 29">
            <a:extLst>
              <a:ext uri="{FF2B5EF4-FFF2-40B4-BE49-F238E27FC236}">
                <a16:creationId xmlns:a16="http://schemas.microsoft.com/office/drawing/2014/main" xmlns="" id="{D5C63266-F31A-4D3E-8202-406ED410B81D}"/>
              </a:ext>
            </a:extLst>
          </p:cNvPr>
          <p:cNvSpPr/>
          <p:nvPr/>
        </p:nvSpPr>
        <p:spPr>
          <a:xfrm>
            <a:off x="7655377" y="4525741"/>
            <a:ext cx="1388700" cy="48273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差引金額</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9,979,000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34" name="直線コネクタ 33">
            <a:extLst>
              <a:ext uri="{FF2B5EF4-FFF2-40B4-BE49-F238E27FC236}">
                <a16:creationId xmlns:a16="http://schemas.microsoft.com/office/drawing/2014/main" xmlns="" id="{29B21CD7-478A-4976-A68E-311FCA09ED9E}"/>
              </a:ext>
            </a:extLst>
          </p:cNvPr>
          <p:cNvCxnSpPr>
            <a:cxnSpLocks/>
          </p:cNvCxnSpPr>
          <p:nvPr/>
        </p:nvCxnSpPr>
        <p:spPr>
          <a:xfrm flipV="1">
            <a:off x="9129464" y="3744648"/>
            <a:ext cx="0" cy="11640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8" name="矢印: 下 17">
            <a:extLst>
              <a:ext uri="{FF2B5EF4-FFF2-40B4-BE49-F238E27FC236}">
                <a16:creationId xmlns:a16="http://schemas.microsoft.com/office/drawing/2014/main" xmlns="" id="{A18565F4-0DC6-4F5F-8596-629FAC3B2295}"/>
              </a:ext>
            </a:extLst>
          </p:cNvPr>
          <p:cNvSpPr/>
          <p:nvPr/>
        </p:nvSpPr>
        <p:spPr>
          <a:xfrm>
            <a:off x="8024295" y="3974176"/>
            <a:ext cx="588337" cy="34653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41" name="直線コネクタ 40">
            <a:extLst>
              <a:ext uri="{FF2B5EF4-FFF2-40B4-BE49-F238E27FC236}">
                <a16:creationId xmlns:a16="http://schemas.microsoft.com/office/drawing/2014/main" xmlns="" id="{2F77DDEE-543B-443A-8B16-79415BD882E6}"/>
              </a:ext>
            </a:extLst>
          </p:cNvPr>
          <p:cNvCxnSpPr>
            <a:cxnSpLocks/>
          </p:cNvCxnSpPr>
          <p:nvPr/>
        </p:nvCxnSpPr>
        <p:spPr>
          <a:xfrm flipH="1">
            <a:off x="6729413" y="3607594"/>
            <a:ext cx="4763" cy="117871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xmlns="" id="{2313C4EB-D63F-4525-AF62-84F98D9484E3}"/>
              </a:ext>
            </a:extLst>
          </p:cNvPr>
          <p:cNvCxnSpPr>
            <a:cxnSpLocks/>
            <a:endCxn id="30" idx="1"/>
          </p:cNvCxnSpPr>
          <p:nvPr/>
        </p:nvCxnSpPr>
        <p:spPr>
          <a:xfrm flipV="1">
            <a:off x="6724650" y="4767110"/>
            <a:ext cx="930727" cy="4915"/>
          </a:xfrm>
          <a:prstGeom prst="line">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矢印: 下 46">
            <a:extLst>
              <a:ext uri="{FF2B5EF4-FFF2-40B4-BE49-F238E27FC236}">
                <a16:creationId xmlns:a16="http://schemas.microsoft.com/office/drawing/2014/main" xmlns="" id="{E679C7F9-C743-4C50-8567-EB843D4ECAFD}"/>
              </a:ext>
            </a:extLst>
          </p:cNvPr>
          <p:cNvSpPr/>
          <p:nvPr/>
        </p:nvSpPr>
        <p:spPr>
          <a:xfrm>
            <a:off x="8024295" y="5501495"/>
            <a:ext cx="588337" cy="346535"/>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55" name="直線コネクタ 54">
            <a:extLst>
              <a:ext uri="{FF2B5EF4-FFF2-40B4-BE49-F238E27FC236}">
                <a16:creationId xmlns:a16="http://schemas.microsoft.com/office/drawing/2014/main" xmlns="" id="{45912919-89F4-4338-B965-1400DF9337CF}"/>
              </a:ext>
            </a:extLst>
          </p:cNvPr>
          <p:cNvCxnSpPr>
            <a:cxnSpLocks/>
          </p:cNvCxnSpPr>
          <p:nvPr/>
        </p:nvCxnSpPr>
        <p:spPr>
          <a:xfrm>
            <a:off x="6671685" y="3621130"/>
            <a:ext cx="79159" cy="75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xmlns="" id="{5C642655-4C07-4515-82C8-E3C858E2B332}"/>
              </a:ext>
            </a:extLst>
          </p:cNvPr>
          <p:cNvSpPr/>
          <p:nvPr/>
        </p:nvSpPr>
        <p:spPr>
          <a:xfrm>
            <a:off x="8238780" y="3514288"/>
            <a:ext cx="180000" cy="36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7" name="正方形/長方形 76">
            <a:extLst>
              <a:ext uri="{FF2B5EF4-FFF2-40B4-BE49-F238E27FC236}">
                <a16:creationId xmlns:a16="http://schemas.microsoft.com/office/drawing/2014/main" xmlns="" id="{2343A4CF-9B9D-4C13-AADE-7A543EA1236D}"/>
              </a:ext>
            </a:extLst>
          </p:cNvPr>
          <p:cNvSpPr/>
          <p:nvPr/>
        </p:nvSpPr>
        <p:spPr>
          <a:xfrm>
            <a:off x="6968678" y="4421991"/>
            <a:ext cx="2659528" cy="1009855"/>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156881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正方形/長方形 119">
            <a:extLst>
              <a:ext uri="{FF2B5EF4-FFF2-40B4-BE49-F238E27FC236}">
                <a16:creationId xmlns:a16="http://schemas.microsoft.com/office/drawing/2014/main" xmlns="" id="{39F2AB98-F745-4E81-BB6C-FABC74FCD9B3}"/>
              </a:ext>
            </a:extLst>
          </p:cNvPr>
          <p:cNvSpPr/>
          <p:nvPr/>
        </p:nvSpPr>
        <p:spPr>
          <a:xfrm>
            <a:off x="5933623" y="4976552"/>
            <a:ext cx="2600727" cy="3068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9,310,000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　</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64" name="直線コネクタ 63">
            <a:extLst>
              <a:ext uri="{FF2B5EF4-FFF2-40B4-BE49-F238E27FC236}">
                <a16:creationId xmlns:a16="http://schemas.microsoft.com/office/drawing/2014/main" xmlns="" id="{5D9FA1E3-0963-4026-A3B9-F1E8A56C8D36}"/>
              </a:ext>
            </a:extLst>
          </p:cNvPr>
          <p:cNvCxnSpPr>
            <a:cxnSpLocks/>
          </p:cNvCxnSpPr>
          <p:nvPr/>
        </p:nvCxnSpPr>
        <p:spPr>
          <a:xfrm flipV="1">
            <a:off x="2852331" y="3378995"/>
            <a:ext cx="2788" cy="309979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農業経営改善計画の所得水準の算出方法（法人の場合）</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xmlns="" id="{E1A64461-E848-43A5-A0CB-77ACA198FF90}"/>
              </a:ext>
            </a:extLst>
          </p:cNvPr>
          <p:cNvSpPr/>
          <p:nvPr/>
        </p:nvSpPr>
        <p:spPr>
          <a:xfrm>
            <a:off x="165649" y="575829"/>
            <a:ext cx="9539879" cy="1500313"/>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xmlns="" id="{6DC269F4-D66A-4A62-B2B1-7887EB7FC722}"/>
              </a:ext>
            </a:extLst>
          </p:cNvPr>
          <p:cNvSpPr/>
          <p:nvPr/>
        </p:nvSpPr>
        <p:spPr>
          <a:xfrm>
            <a:off x="200472" y="665850"/>
            <a:ext cx="9427734" cy="307777"/>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正方形/長方形 26">
            <a:extLst>
              <a:ext uri="{FF2B5EF4-FFF2-40B4-BE49-F238E27FC236}">
                <a16:creationId xmlns:a16="http://schemas.microsoft.com/office/drawing/2014/main" xmlns="" id="{7617154D-91CE-4FC5-BF13-B6A9E8FB20CA}"/>
              </a:ext>
            </a:extLst>
          </p:cNvPr>
          <p:cNvSpPr/>
          <p:nvPr/>
        </p:nvSpPr>
        <p:spPr>
          <a:xfrm>
            <a:off x="5807572" y="2381322"/>
            <a:ext cx="3888431" cy="421074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xmlns="" id="{E3F5AB73-0948-430C-892E-8BDB955201FE}"/>
              </a:ext>
            </a:extLst>
          </p:cNvPr>
          <p:cNvSpPr/>
          <p:nvPr/>
        </p:nvSpPr>
        <p:spPr>
          <a:xfrm>
            <a:off x="5817096" y="2479764"/>
            <a:ext cx="3811110"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農業・関連事業等に従事する役員の人数が２名の場合</a:t>
            </a:r>
          </a:p>
        </p:txBody>
      </p:sp>
      <p:sp>
        <p:nvSpPr>
          <p:cNvPr id="36" name="正方形/長方形 35">
            <a:extLst>
              <a:ext uri="{FF2B5EF4-FFF2-40B4-BE49-F238E27FC236}">
                <a16:creationId xmlns:a16="http://schemas.microsoft.com/office/drawing/2014/main" xmlns="" id="{96A78737-75E8-48C2-85DA-CA0B8EDF3EA3}"/>
              </a:ext>
            </a:extLst>
          </p:cNvPr>
          <p:cNvSpPr/>
          <p:nvPr/>
        </p:nvSpPr>
        <p:spPr>
          <a:xfrm>
            <a:off x="5807571" y="2186702"/>
            <a:ext cx="3888431" cy="261981"/>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sp>
        <p:nvSpPr>
          <p:cNvPr id="52" name="正方形/長方形 51">
            <a:extLst>
              <a:ext uri="{FF2B5EF4-FFF2-40B4-BE49-F238E27FC236}">
                <a16:creationId xmlns:a16="http://schemas.microsoft.com/office/drawing/2014/main" xmlns="" id="{74241832-C5B0-46A3-BC52-E3E49519B203}"/>
              </a:ext>
            </a:extLst>
          </p:cNvPr>
          <p:cNvSpPr/>
          <p:nvPr/>
        </p:nvSpPr>
        <p:spPr>
          <a:xfrm>
            <a:off x="6220256" y="2748914"/>
            <a:ext cx="1764000" cy="360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r>
              <a:rPr kumimoji="1" lang="en-US" altLang="zh-CN"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zh-CN"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6,310,000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xmlns="" id="{C3F60465-98EC-4AC1-835D-FFEA4BD0C5A1}"/>
              </a:ext>
            </a:extLst>
          </p:cNvPr>
          <p:cNvSpPr/>
          <p:nvPr/>
        </p:nvSpPr>
        <p:spPr>
          <a:xfrm>
            <a:off x="7192381" y="5014652"/>
            <a:ext cx="890609" cy="252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8" name="正方形/長方形 67">
            <a:extLst>
              <a:ext uri="{FF2B5EF4-FFF2-40B4-BE49-F238E27FC236}">
                <a16:creationId xmlns:a16="http://schemas.microsoft.com/office/drawing/2014/main" xmlns="" id="{C35F0FA8-46AF-406D-A438-32DBA1A6602F}"/>
              </a:ext>
            </a:extLst>
          </p:cNvPr>
          <p:cNvSpPr/>
          <p:nvPr/>
        </p:nvSpPr>
        <p:spPr>
          <a:xfrm>
            <a:off x="6220256" y="6104593"/>
            <a:ext cx="3130543" cy="420751"/>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6,201,517</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30" name="テキスト ボックス 29">
            <a:extLst>
              <a:ext uri="{FF2B5EF4-FFF2-40B4-BE49-F238E27FC236}">
                <a16:creationId xmlns:a16="http://schemas.microsoft.com/office/drawing/2014/main" xmlns="" id="{C3D514A0-FAEE-4562-A356-F5CCF207FB46}"/>
              </a:ext>
            </a:extLst>
          </p:cNvPr>
          <p:cNvSpPr txBox="1"/>
          <p:nvPr/>
        </p:nvSpPr>
        <p:spPr>
          <a:xfrm>
            <a:off x="158442" y="2250923"/>
            <a:ext cx="4427311" cy="261610"/>
          </a:xfrm>
          <a:prstGeom prst="rect">
            <a:avLst/>
          </a:prstGeom>
          <a:solidFill>
            <a:schemeClr val="accent6">
              <a:lumMod val="40000"/>
              <a:lumOff val="60000"/>
            </a:schemeClr>
          </a:solidFill>
          <a:ln>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損益計算書・及び一般管理費内訳書からの所得水準の算出方法（例）</a:t>
            </a:r>
          </a:p>
        </p:txBody>
      </p:sp>
      <p:cxnSp>
        <p:nvCxnSpPr>
          <p:cNvPr id="7" name="直線コネクタ 6">
            <a:extLst>
              <a:ext uri="{FF2B5EF4-FFF2-40B4-BE49-F238E27FC236}">
                <a16:creationId xmlns:a16="http://schemas.microsoft.com/office/drawing/2014/main" xmlns="" id="{36A28D12-7FD6-4316-8731-E541690D6F0A}"/>
              </a:ext>
            </a:extLst>
          </p:cNvPr>
          <p:cNvCxnSpPr>
            <a:cxnSpLocks/>
          </p:cNvCxnSpPr>
          <p:nvPr/>
        </p:nvCxnSpPr>
        <p:spPr>
          <a:xfrm>
            <a:off x="2288704" y="1620395"/>
            <a:ext cx="720467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xmlns="" id="{B4710812-0AD7-4334-968D-342FAB0DB8FB}"/>
              </a:ext>
            </a:extLst>
          </p:cNvPr>
          <p:cNvSpPr/>
          <p:nvPr/>
        </p:nvSpPr>
        <p:spPr>
          <a:xfrm>
            <a:off x="2360712" y="1118214"/>
            <a:ext cx="3011998"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準備金繰入額－準備金戻入額を加える。）</a:t>
            </a:r>
          </a:p>
        </p:txBody>
      </p:sp>
      <p:grpSp>
        <p:nvGrpSpPr>
          <p:cNvPr id="5" name="グループ化 4">
            <a:extLst>
              <a:ext uri="{FF2B5EF4-FFF2-40B4-BE49-F238E27FC236}">
                <a16:creationId xmlns:a16="http://schemas.microsoft.com/office/drawing/2014/main" xmlns="" id="{99E5B968-7545-43EE-965C-2D996E8C6C7B}"/>
              </a:ext>
            </a:extLst>
          </p:cNvPr>
          <p:cNvGrpSpPr/>
          <p:nvPr/>
        </p:nvGrpSpPr>
        <p:grpSpPr>
          <a:xfrm>
            <a:off x="7329264" y="908720"/>
            <a:ext cx="2086526" cy="674151"/>
            <a:chOff x="7467939" y="972655"/>
            <a:chExt cx="2086526" cy="674151"/>
          </a:xfrm>
        </p:grpSpPr>
        <p:sp>
          <p:nvSpPr>
            <p:cNvPr id="31" name="正方形/長方形 30">
              <a:extLst>
                <a:ext uri="{FF2B5EF4-FFF2-40B4-BE49-F238E27FC236}">
                  <a16:creationId xmlns:a16="http://schemas.microsoft.com/office/drawing/2014/main" xmlns="" id="{782B7A03-BA3D-4104-84CA-112C5D368688}"/>
                </a:ext>
              </a:extLst>
            </p:cNvPr>
            <p:cNvSpPr/>
            <p:nvPr/>
          </p:nvSpPr>
          <p:spPr>
            <a:xfrm>
              <a:off x="7467939" y="972655"/>
              <a:ext cx="2086526" cy="321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p:txBody>
        </p:sp>
        <p:cxnSp>
          <p:nvCxnSpPr>
            <p:cNvPr id="32" name="直線コネクタ 31">
              <a:extLst>
                <a:ext uri="{FF2B5EF4-FFF2-40B4-BE49-F238E27FC236}">
                  <a16:creationId xmlns:a16="http://schemas.microsoft.com/office/drawing/2014/main" xmlns="" id="{9C4AF4F7-BFD5-44D5-9612-45257DC2AC82}"/>
                </a:ext>
              </a:extLst>
            </p:cNvPr>
            <p:cNvCxnSpPr>
              <a:cxnSpLocks/>
            </p:cNvCxnSpPr>
            <p:nvPr/>
          </p:nvCxnSpPr>
          <p:spPr>
            <a:xfrm>
              <a:off x="7467940" y="1340768"/>
              <a:ext cx="20092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xmlns="" id="{72DB5278-5CAD-4F52-BD22-A37B1ECD53D2}"/>
                </a:ext>
              </a:extLst>
            </p:cNvPr>
            <p:cNvSpPr/>
            <p:nvPr/>
          </p:nvSpPr>
          <p:spPr>
            <a:xfrm>
              <a:off x="7467939" y="1376344"/>
              <a:ext cx="2009205" cy="270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p:txBody>
        </p:sp>
      </p:grpSp>
      <p:sp>
        <p:nvSpPr>
          <p:cNvPr id="37" name="正方形/長方形 36">
            <a:extLst>
              <a:ext uri="{FF2B5EF4-FFF2-40B4-BE49-F238E27FC236}">
                <a16:creationId xmlns:a16="http://schemas.microsoft.com/office/drawing/2014/main" xmlns="" id="{68E28669-16CC-476E-9A23-52097438C985}"/>
              </a:ext>
            </a:extLst>
          </p:cNvPr>
          <p:cNvSpPr/>
          <p:nvPr/>
        </p:nvSpPr>
        <p:spPr>
          <a:xfrm>
            <a:off x="293835" y="1034500"/>
            <a:ext cx="2344874" cy="6778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１人当たりの所得目標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40" name="正方形/長方形 39">
            <a:extLst>
              <a:ext uri="{FF2B5EF4-FFF2-40B4-BE49-F238E27FC236}">
                <a16:creationId xmlns:a16="http://schemas.microsoft.com/office/drawing/2014/main" xmlns="" id="{173ECE98-0076-4814-9F37-93790B29C64A}"/>
              </a:ext>
            </a:extLst>
          </p:cNvPr>
          <p:cNvSpPr/>
          <p:nvPr/>
        </p:nvSpPr>
        <p:spPr>
          <a:xfrm>
            <a:off x="2288705" y="1686930"/>
            <a:ext cx="7204674" cy="301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55" name="直線コネクタ 54">
            <a:extLst>
              <a:ext uri="{FF2B5EF4-FFF2-40B4-BE49-F238E27FC236}">
                <a16:creationId xmlns:a16="http://schemas.microsoft.com/office/drawing/2014/main" xmlns="" id="{2B9CF942-859D-485C-9E8F-7CD51F4CF036}"/>
              </a:ext>
            </a:extLst>
          </p:cNvPr>
          <p:cNvCxnSpPr>
            <a:cxnSpLocks/>
          </p:cNvCxnSpPr>
          <p:nvPr/>
        </p:nvCxnSpPr>
        <p:spPr>
          <a:xfrm>
            <a:off x="2749748" y="4802351"/>
            <a:ext cx="371289" cy="0"/>
          </a:xfrm>
          <a:prstGeom prst="line">
            <a:avLst/>
          </a:prstGeom>
          <a:ln w="381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xmlns="" id="{AA33B978-83E6-4B4A-AD46-48C6B612F7C1}"/>
              </a:ext>
            </a:extLst>
          </p:cNvPr>
          <p:cNvCxnSpPr>
            <a:cxnSpLocks/>
          </p:cNvCxnSpPr>
          <p:nvPr/>
        </p:nvCxnSpPr>
        <p:spPr>
          <a:xfrm>
            <a:off x="2760107" y="4994934"/>
            <a:ext cx="360930" cy="0"/>
          </a:xfrm>
          <a:prstGeom prst="line">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xmlns="" id="{E567FE09-6DCB-4965-83C2-A3DD88245BD7}"/>
              </a:ext>
            </a:extLst>
          </p:cNvPr>
          <p:cNvCxnSpPr>
            <a:cxnSpLocks/>
          </p:cNvCxnSpPr>
          <p:nvPr/>
        </p:nvCxnSpPr>
        <p:spPr>
          <a:xfrm>
            <a:off x="2923805" y="5169694"/>
            <a:ext cx="204986" cy="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xmlns="" id="{531DA837-01CC-4166-B889-FE7B92C5A15E}"/>
              </a:ext>
            </a:extLst>
          </p:cNvPr>
          <p:cNvCxnSpPr>
            <a:cxnSpLocks/>
          </p:cNvCxnSpPr>
          <p:nvPr/>
        </p:nvCxnSpPr>
        <p:spPr>
          <a:xfrm flipV="1">
            <a:off x="2831306" y="6494889"/>
            <a:ext cx="289416" cy="1161"/>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xmlns="" id="{44C61D72-BD7F-46DD-8139-B872775628AC}"/>
              </a:ext>
            </a:extLst>
          </p:cNvPr>
          <p:cNvCxnSpPr>
            <a:cxnSpLocks/>
          </p:cNvCxnSpPr>
          <p:nvPr/>
        </p:nvCxnSpPr>
        <p:spPr>
          <a:xfrm flipH="1" flipV="1">
            <a:off x="2770872" y="4990008"/>
            <a:ext cx="903" cy="246361"/>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xmlns="" id="{E5C440A1-5C57-46F4-B107-E66E9D836AF6}"/>
              </a:ext>
            </a:extLst>
          </p:cNvPr>
          <p:cNvCxnSpPr>
            <a:cxnSpLocks/>
          </p:cNvCxnSpPr>
          <p:nvPr/>
        </p:nvCxnSpPr>
        <p:spPr>
          <a:xfrm>
            <a:off x="2842516" y="3394175"/>
            <a:ext cx="162578" cy="1"/>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xmlns="" id="{926F67B7-923B-4BAA-A0A0-D16006FDBDF8}"/>
              </a:ext>
            </a:extLst>
          </p:cNvPr>
          <p:cNvCxnSpPr>
            <a:cxnSpLocks/>
          </p:cNvCxnSpPr>
          <p:nvPr/>
        </p:nvCxnSpPr>
        <p:spPr>
          <a:xfrm>
            <a:off x="2670947" y="5218059"/>
            <a:ext cx="106376"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xmlns="" id="{10037F76-D132-48DC-AC7C-AD3AC8EB934A}"/>
              </a:ext>
            </a:extLst>
          </p:cNvPr>
          <p:cNvCxnSpPr>
            <a:cxnSpLocks/>
          </p:cNvCxnSpPr>
          <p:nvPr/>
        </p:nvCxnSpPr>
        <p:spPr>
          <a:xfrm flipH="1" flipV="1">
            <a:off x="2935810" y="5154792"/>
            <a:ext cx="271" cy="424477"/>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xmlns="" id="{FB2A9DEC-16D3-4DDD-98FD-7518B573A4FA}"/>
              </a:ext>
            </a:extLst>
          </p:cNvPr>
          <p:cNvCxnSpPr>
            <a:cxnSpLocks/>
          </p:cNvCxnSpPr>
          <p:nvPr/>
        </p:nvCxnSpPr>
        <p:spPr>
          <a:xfrm flipV="1">
            <a:off x="2671763" y="5565045"/>
            <a:ext cx="273715" cy="231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xmlns="" id="{54243998-2CAF-4DBC-85AE-D5050C1E12FB}"/>
              </a:ext>
            </a:extLst>
          </p:cNvPr>
          <p:cNvSpPr/>
          <p:nvPr/>
        </p:nvSpPr>
        <p:spPr>
          <a:xfrm>
            <a:off x="6220256" y="3645064"/>
            <a:ext cx="1764000" cy="3600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119" name="正方形/長方形 118">
            <a:extLst>
              <a:ext uri="{FF2B5EF4-FFF2-40B4-BE49-F238E27FC236}">
                <a16:creationId xmlns:a16="http://schemas.microsoft.com/office/drawing/2014/main" xmlns="" id="{ED92C7B9-7878-445D-BD2D-38369B3116AE}"/>
              </a:ext>
            </a:extLst>
          </p:cNvPr>
          <p:cNvSpPr/>
          <p:nvPr/>
        </p:nvSpPr>
        <p:spPr>
          <a:xfrm>
            <a:off x="6220256" y="4082445"/>
            <a:ext cx="1764000" cy="360000"/>
          </a:xfrm>
          <a:prstGeom prst="rect">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122" name="直線コネクタ 121">
            <a:extLst>
              <a:ext uri="{FF2B5EF4-FFF2-40B4-BE49-F238E27FC236}">
                <a16:creationId xmlns:a16="http://schemas.microsoft.com/office/drawing/2014/main" xmlns="" id="{2AABFE3A-A495-4820-A25D-89606A88AA3E}"/>
              </a:ext>
            </a:extLst>
          </p:cNvPr>
          <p:cNvCxnSpPr>
            <a:cxnSpLocks/>
          </p:cNvCxnSpPr>
          <p:nvPr/>
        </p:nvCxnSpPr>
        <p:spPr>
          <a:xfrm>
            <a:off x="5977019" y="5533568"/>
            <a:ext cx="358449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正方形/長方形 122">
            <a:extLst>
              <a:ext uri="{FF2B5EF4-FFF2-40B4-BE49-F238E27FC236}">
                <a16:creationId xmlns:a16="http://schemas.microsoft.com/office/drawing/2014/main" xmlns="" id="{C54BCAD9-A67D-4179-B14E-2729ADC808C8}"/>
              </a:ext>
            </a:extLst>
          </p:cNvPr>
          <p:cNvSpPr/>
          <p:nvPr/>
        </p:nvSpPr>
        <p:spPr>
          <a:xfrm>
            <a:off x="6150476" y="5585867"/>
            <a:ext cx="3270101" cy="247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cxnSp>
        <p:nvCxnSpPr>
          <p:cNvPr id="125" name="直線コネクタ 124">
            <a:extLst>
              <a:ext uri="{FF2B5EF4-FFF2-40B4-BE49-F238E27FC236}">
                <a16:creationId xmlns:a16="http://schemas.microsoft.com/office/drawing/2014/main" xmlns="" id="{64BE6C69-ADCC-40FB-9BB5-B53CE651F591}"/>
              </a:ext>
            </a:extLst>
          </p:cNvPr>
          <p:cNvCxnSpPr>
            <a:cxnSpLocks/>
          </p:cNvCxnSpPr>
          <p:nvPr/>
        </p:nvCxnSpPr>
        <p:spPr>
          <a:xfrm>
            <a:off x="8433607" y="5139616"/>
            <a:ext cx="1116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3" name="正方形/長方形 132">
            <a:extLst>
              <a:ext uri="{FF2B5EF4-FFF2-40B4-BE49-F238E27FC236}">
                <a16:creationId xmlns:a16="http://schemas.microsoft.com/office/drawing/2014/main" xmlns="" id="{91013889-A74E-4057-8D89-B017C821B727}"/>
              </a:ext>
            </a:extLst>
          </p:cNvPr>
          <p:cNvSpPr/>
          <p:nvPr/>
        </p:nvSpPr>
        <p:spPr>
          <a:xfrm>
            <a:off x="5889104" y="4646372"/>
            <a:ext cx="3739102" cy="1211430"/>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134" name="直線コネクタ 133">
            <a:extLst>
              <a:ext uri="{FF2B5EF4-FFF2-40B4-BE49-F238E27FC236}">
                <a16:creationId xmlns:a16="http://schemas.microsoft.com/office/drawing/2014/main" xmlns="" id="{5C17A4EF-803D-465B-80C1-7341D2259D50}"/>
              </a:ext>
            </a:extLst>
          </p:cNvPr>
          <p:cNvCxnSpPr>
            <a:cxnSpLocks/>
          </p:cNvCxnSpPr>
          <p:nvPr/>
        </p:nvCxnSpPr>
        <p:spPr>
          <a:xfrm flipH="1" flipV="1">
            <a:off x="5603081" y="2926556"/>
            <a:ext cx="9525" cy="332660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xmlns="" id="{0F8CCF5E-5ACD-4892-9220-F06B839491AF}"/>
              </a:ext>
            </a:extLst>
          </p:cNvPr>
          <p:cNvCxnSpPr>
            <a:cxnSpLocks/>
            <a:endCxn id="52" idx="1"/>
          </p:cNvCxnSpPr>
          <p:nvPr/>
        </p:nvCxnSpPr>
        <p:spPr>
          <a:xfrm flipV="1">
            <a:off x="5591175" y="2928914"/>
            <a:ext cx="629081" cy="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xmlns="" id="{120E92B6-1B8C-4C0F-B894-CE857180CB33}"/>
              </a:ext>
            </a:extLst>
          </p:cNvPr>
          <p:cNvCxnSpPr>
            <a:cxnSpLocks/>
          </p:cNvCxnSpPr>
          <p:nvPr/>
        </p:nvCxnSpPr>
        <p:spPr>
          <a:xfrm>
            <a:off x="5546118" y="6237312"/>
            <a:ext cx="60721"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a:extLst>
              <a:ext uri="{FF2B5EF4-FFF2-40B4-BE49-F238E27FC236}">
                <a16:creationId xmlns:a16="http://schemas.microsoft.com/office/drawing/2014/main" xmlns="" id="{7F3241FE-7577-4EA7-98A9-D253EFED261D}"/>
              </a:ext>
            </a:extLst>
          </p:cNvPr>
          <p:cNvCxnSpPr>
            <a:cxnSpLocks/>
          </p:cNvCxnSpPr>
          <p:nvPr/>
        </p:nvCxnSpPr>
        <p:spPr>
          <a:xfrm flipV="1">
            <a:off x="5715000" y="3362325"/>
            <a:ext cx="9525" cy="3155157"/>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a:extLst>
              <a:ext uri="{FF2B5EF4-FFF2-40B4-BE49-F238E27FC236}">
                <a16:creationId xmlns:a16="http://schemas.microsoft.com/office/drawing/2014/main" xmlns="" id="{61E1017D-74C1-46A2-9690-4131FF5A1848}"/>
              </a:ext>
            </a:extLst>
          </p:cNvPr>
          <p:cNvCxnSpPr>
            <a:cxnSpLocks/>
          </p:cNvCxnSpPr>
          <p:nvPr/>
        </p:nvCxnSpPr>
        <p:spPr>
          <a:xfrm flipV="1">
            <a:off x="5543550" y="6500813"/>
            <a:ext cx="188119" cy="733"/>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a:extLst>
              <a:ext uri="{FF2B5EF4-FFF2-40B4-BE49-F238E27FC236}">
                <a16:creationId xmlns:a16="http://schemas.microsoft.com/office/drawing/2014/main" xmlns="" id="{55F732D7-4546-438F-A655-A804455AAE10}"/>
              </a:ext>
            </a:extLst>
          </p:cNvPr>
          <p:cNvCxnSpPr>
            <a:cxnSpLocks/>
          </p:cNvCxnSpPr>
          <p:nvPr/>
        </p:nvCxnSpPr>
        <p:spPr>
          <a:xfrm flipV="1">
            <a:off x="2705844" y="3269632"/>
            <a:ext cx="86916" cy="17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a:extLst>
              <a:ext uri="{FF2B5EF4-FFF2-40B4-BE49-F238E27FC236}">
                <a16:creationId xmlns:a16="http://schemas.microsoft.com/office/drawing/2014/main" xmlns="" id="{5172EAC7-5FD2-4FEE-A4FA-0CCA8F73770D}"/>
              </a:ext>
            </a:extLst>
          </p:cNvPr>
          <p:cNvCxnSpPr>
            <a:cxnSpLocks/>
          </p:cNvCxnSpPr>
          <p:nvPr/>
        </p:nvCxnSpPr>
        <p:spPr>
          <a:xfrm>
            <a:off x="2771775" y="4225851"/>
            <a:ext cx="357762" cy="435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矢印: 下 73">
            <a:extLst>
              <a:ext uri="{FF2B5EF4-FFF2-40B4-BE49-F238E27FC236}">
                <a16:creationId xmlns:a16="http://schemas.microsoft.com/office/drawing/2014/main" xmlns="" id="{190D8A4A-511F-41D6-B9D0-A3FA6340502F}"/>
              </a:ext>
            </a:extLst>
          </p:cNvPr>
          <p:cNvSpPr/>
          <p:nvPr/>
        </p:nvSpPr>
        <p:spPr>
          <a:xfrm>
            <a:off x="7491209" y="5892447"/>
            <a:ext cx="588337" cy="17688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5" name="右中かっこ 34">
            <a:extLst>
              <a:ext uri="{FF2B5EF4-FFF2-40B4-BE49-F238E27FC236}">
                <a16:creationId xmlns:a16="http://schemas.microsoft.com/office/drawing/2014/main" xmlns="" id="{4E491091-FB58-4EC3-822A-FB282CE7D4CA}"/>
              </a:ext>
            </a:extLst>
          </p:cNvPr>
          <p:cNvSpPr/>
          <p:nvPr/>
        </p:nvSpPr>
        <p:spPr>
          <a:xfrm>
            <a:off x="2672278" y="3111245"/>
            <a:ext cx="58106" cy="319261"/>
          </a:xfrm>
          <a:prstGeom prst="rightBrac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80" name="直線コネクタ 79">
            <a:extLst>
              <a:ext uri="{FF2B5EF4-FFF2-40B4-BE49-F238E27FC236}">
                <a16:creationId xmlns:a16="http://schemas.microsoft.com/office/drawing/2014/main" xmlns="" id="{38D55978-86A2-4801-B05A-8EB078C34DDB}"/>
              </a:ext>
            </a:extLst>
          </p:cNvPr>
          <p:cNvCxnSpPr>
            <a:cxnSpLocks/>
          </p:cNvCxnSpPr>
          <p:nvPr/>
        </p:nvCxnSpPr>
        <p:spPr>
          <a:xfrm flipH="1" flipV="1">
            <a:off x="2719388" y="3552825"/>
            <a:ext cx="2381" cy="87868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xmlns="" id="{EF05F0CF-EFCF-4BB7-AA51-703F5B248688}"/>
              </a:ext>
            </a:extLst>
          </p:cNvPr>
          <p:cNvCxnSpPr>
            <a:cxnSpLocks/>
          </p:cNvCxnSpPr>
          <p:nvPr/>
        </p:nvCxnSpPr>
        <p:spPr>
          <a:xfrm flipH="1">
            <a:off x="2675103" y="3571090"/>
            <a:ext cx="51431" cy="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xmlns="" id="{5DEDE689-796D-4991-8455-07BC02ED8B73}"/>
              </a:ext>
            </a:extLst>
          </p:cNvPr>
          <p:cNvCxnSpPr>
            <a:cxnSpLocks/>
          </p:cNvCxnSpPr>
          <p:nvPr/>
        </p:nvCxnSpPr>
        <p:spPr>
          <a:xfrm>
            <a:off x="2706290" y="4421217"/>
            <a:ext cx="422056" cy="420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xmlns="" id="{AACFBA1F-E0AA-49C4-9DB7-25D5433BB29D}"/>
              </a:ext>
            </a:extLst>
          </p:cNvPr>
          <p:cNvCxnSpPr>
            <a:cxnSpLocks/>
          </p:cNvCxnSpPr>
          <p:nvPr/>
        </p:nvCxnSpPr>
        <p:spPr>
          <a:xfrm flipH="1" flipV="1">
            <a:off x="2781300" y="3250406"/>
            <a:ext cx="2381" cy="99298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a:extLst>
              <a:ext uri="{FF2B5EF4-FFF2-40B4-BE49-F238E27FC236}">
                <a16:creationId xmlns:a16="http://schemas.microsoft.com/office/drawing/2014/main" xmlns="" id="{5105C333-4F72-40CD-BD7C-98900B9FAB7F}"/>
              </a:ext>
            </a:extLst>
          </p:cNvPr>
          <p:cNvCxnSpPr>
            <a:cxnSpLocks/>
          </p:cNvCxnSpPr>
          <p:nvPr/>
        </p:nvCxnSpPr>
        <p:spPr>
          <a:xfrm flipH="1" flipV="1">
            <a:off x="2997182" y="5443298"/>
            <a:ext cx="3193" cy="235983"/>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xmlns="" id="{D5CEB003-D290-4571-A9B2-812383DE63EE}"/>
              </a:ext>
            </a:extLst>
          </p:cNvPr>
          <p:cNvCxnSpPr>
            <a:cxnSpLocks/>
          </p:cNvCxnSpPr>
          <p:nvPr/>
        </p:nvCxnSpPr>
        <p:spPr>
          <a:xfrm>
            <a:off x="3059637" y="5467350"/>
            <a:ext cx="66944" cy="0"/>
          </a:xfrm>
          <a:prstGeom prst="line">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xmlns="" id="{0E7A612C-F46C-4E3D-A753-8BAF4B06C13B}"/>
              </a:ext>
            </a:extLst>
          </p:cNvPr>
          <p:cNvCxnSpPr>
            <a:cxnSpLocks/>
          </p:cNvCxnSpPr>
          <p:nvPr/>
        </p:nvCxnSpPr>
        <p:spPr>
          <a:xfrm flipV="1">
            <a:off x="2740819" y="5661248"/>
            <a:ext cx="264275" cy="1365"/>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8" name="直線コネクタ 177">
            <a:extLst>
              <a:ext uri="{FF2B5EF4-FFF2-40B4-BE49-F238E27FC236}">
                <a16:creationId xmlns:a16="http://schemas.microsoft.com/office/drawing/2014/main" xmlns="" id="{0FC0A85C-3B87-4CB8-A966-8C86D8920B54}"/>
              </a:ext>
            </a:extLst>
          </p:cNvPr>
          <p:cNvCxnSpPr>
            <a:cxnSpLocks/>
          </p:cNvCxnSpPr>
          <p:nvPr/>
        </p:nvCxnSpPr>
        <p:spPr>
          <a:xfrm flipV="1">
            <a:off x="5543550" y="4414838"/>
            <a:ext cx="514350" cy="2381"/>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a:extLst>
              <a:ext uri="{FF2B5EF4-FFF2-40B4-BE49-F238E27FC236}">
                <a16:creationId xmlns:a16="http://schemas.microsoft.com/office/drawing/2014/main" xmlns="" id="{CD787E09-EFCB-4C08-8502-5B81D5CB3D4A}"/>
              </a:ext>
            </a:extLst>
          </p:cNvPr>
          <p:cNvCxnSpPr>
            <a:cxnSpLocks/>
          </p:cNvCxnSpPr>
          <p:nvPr/>
        </p:nvCxnSpPr>
        <p:spPr>
          <a:xfrm>
            <a:off x="5541169" y="4231481"/>
            <a:ext cx="420331"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直線コネクタ 185">
            <a:extLst>
              <a:ext uri="{FF2B5EF4-FFF2-40B4-BE49-F238E27FC236}">
                <a16:creationId xmlns:a16="http://schemas.microsoft.com/office/drawing/2014/main" xmlns="" id="{05D73B75-4F82-4E1B-906F-D11D72CEA14D}"/>
              </a:ext>
            </a:extLst>
          </p:cNvPr>
          <p:cNvCxnSpPr>
            <a:cxnSpLocks/>
          </p:cNvCxnSpPr>
          <p:nvPr/>
        </p:nvCxnSpPr>
        <p:spPr>
          <a:xfrm>
            <a:off x="5941218" y="3814763"/>
            <a:ext cx="0" cy="408501"/>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a:extLst>
              <a:ext uri="{FF2B5EF4-FFF2-40B4-BE49-F238E27FC236}">
                <a16:creationId xmlns:a16="http://schemas.microsoft.com/office/drawing/2014/main" xmlns="" id="{5A9D1FE6-8A42-4D5C-8C48-3EC5D386B89D}"/>
              </a:ext>
            </a:extLst>
          </p:cNvPr>
          <p:cNvCxnSpPr>
            <a:cxnSpLocks/>
            <a:endCxn id="118" idx="1"/>
          </p:cNvCxnSpPr>
          <p:nvPr/>
        </p:nvCxnSpPr>
        <p:spPr>
          <a:xfrm>
            <a:off x="5919491" y="3825064"/>
            <a:ext cx="300765" cy="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7" name="大かっこ 216">
            <a:extLst>
              <a:ext uri="{FF2B5EF4-FFF2-40B4-BE49-F238E27FC236}">
                <a16:creationId xmlns:a16="http://schemas.microsoft.com/office/drawing/2014/main" xmlns="" id="{89CFAFF0-A701-4DB7-BB1A-7FC8764F0483}"/>
              </a:ext>
            </a:extLst>
          </p:cNvPr>
          <p:cNvSpPr/>
          <p:nvPr/>
        </p:nvSpPr>
        <p:spPr>
          <a:xfrm>
            <a:off x="2360713" y="980550"/>
            <a:ext cx="4464495" cy="564077"/>
          </a:xfrm>
          <a:prstGeom prst="bracketPair">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30" name="正方形/長方形 229">
            <a:extLst>
              <a:ext uri="{FF2B5EF4-FFF2-40B4-BE49-F238E27FC236}">
                <a16:creationId xmlns:a16="http://schemas.microsoft.com/office/drawing/2014/main" xmlns="" id="{A564D107-99D8-44E7-9D62-75E2B59E49E7}"/>
              </a:ext>
            </a:extLst>
          </p:cNvPr>
          <p:cNvSpPr/>
          <p:nvPr/>
        </p:nvSpPr>
        <p:spPr>
          <a:xfrm>
            <a:off x="6041664" y="5014652"/>
            <a:ext cx="890608" cy="252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1" name="正方形/長方形 230">
            <a:extLst>
              <a:ext uri="{FF2B5EF4-FFF2-40B4-BE49-F238E27FC236}">
                <a16:creationId xmlns:a16="http://schemas.microsoft.com/office/drawing/2014/main" xmlns="" id="{5E0129EC-C267-46F1-9A3D-A46A9945DAB1}"/>
              </a:ext>
            </a:extLst>
          </p:cNvPr>
          <p:cNvSpPr/>
          <p:nvPr/>
        </p:nvSpPr>
        <p:spPr>
          <a:xfrm>
            <a:off x="6220256" y="3203007"/>
            <a:ext cx="1764000" cy="360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法人の役員報酬</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237" name="大かっこ 236">
            <a:extLst>
              <a:ext uri="{FF2B5EF4-FFF2-40B4-BE49-F238E27FC236}">
                <a16:creationId xmlns:a16="http://schemas.microsoft.com/office/drawing/2014/main" xmlns="" id="{75ECF47A-9374-437A-8FA3-A8E46D50D3BF}"/>
              </a:ext>
            </a:extLst>
          </p:cNvPr>
          <p:cNvSpPr/>
          <p:nvPr/>
        </p:nvSpPr>
        <p:spPr>
          <a:xfrm>
            <a:off x="5952674" y="4921900"/>
            <a:ext cx="2255538" cy="428816"/>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nvGrpSpPr>
          <p:cNvPr id="244" name="グループ化 243">
            <a:extLst>
              <a:ext uri="{FF2B5EF4-FFF2-40B4-BE49-F238E27FC236}">
                <a16:creationId xmlns:a16="http://schemas.microsoft.com/office/drawing/2014/main" xmlns="" id="{A8E992BE-1DEF-4208-8B71-A6475057BD2D}"/>
              </a:ext>
            </a:extLst>
          </p:cNvPr>
          <p:cNvGrpSpPr/>
          <p:nvPr/>
        </p:nvGrpSpPr>
        <p:grpSpPr>
          <a:xfrm>
            <a:off x="8445512" y="4832740"/>
            <a:ext cx="1124026" cy="253916"/>
            <a:chOff x="8499580" y="4797152"/>
            <a:chExt cx="1124026" cy="253916"/>
          </a:xfrm>
        </p:grpSpPr>
        <p:sp>
          <p:nvSpPr>
            <p:cNvPr id="131" name="正方形/長方形 130">
              <a:extLst>
                <a:ext uri="{FF2B5EF4-FFF2-40B4-BE49-F238E27FC236}">
                  <a16:creationId xmlns:a16="http://schemas.microsoft.com/office/drawing/2014/main" xmlns="" id="{F71B3EF4-A48C-486F-A9AC-9D9C5C00ABA0}"/>
                </a:ext>
              </a:extLst>
            </p:cNvPr>
            <p:cNvSpPr/>
            <p:nvPr/>
          </p:nvSpPr>
          <p:spPr>
            <a:xfrm>
              <a:off x="8539446" y="4797152"/>
              <a:ext cx="1008000" cy="253916"/>
            </a:xfrm>
            <a:prstGeom prst="rect">
              <a:avLst/>
            </a:prstGeom>
            <a:ln w="28575">
              <a:solidFill>
                <a:schemeClr val="accent3">
                  <a:lumMod val="75000"/>
                </a:schemeClr>
              </a:solidFill>
            </a:ln>
          </p:spPr>
          <p:txBody>
            <a:bodyPr wrap="squar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9" name="正方形/長方形 238">
              <a:extLst>
                <a:ext uri="{FF2B5EF4-FFF2-40B4-BE49-F238E27FC236}">
                  <a16:creationId xmlns:a16="http://schemas.microsoft.com/office/drawing/2014/main" xmlns="" id="{60E977B6-6227-4CFD-860B-BEE2BB1EEE61}"/>
                </a:ext>
              </a:extLst>
            </p:cNvPr>
            <p:cNvSpPr/>
            <p:nvPr/>
          </p:nvSpPr>
          <p:spPr>
            <a:xfrm>
              <a:off x="8499580" y="4797152"/>
              <a:ext cx="1124026" cy="24622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grpSp>
        <p:nvGrpSpPr>
          <p:cNvPr id="243" name="グループ化 242">
            <a:extLst>
              <a:ext uri="{FF2B5EF4-FFF2-40B4-BE49-F238E27FC236}">
                <a16:creationId xmlns:a16="http://schemas.microsoft.com/office/drawing/2014/main" xmlns="" id="{069AC8AC-2E6B-4109-9BC9-8E88D3B3FD1A}"/>
              </a:ext>
            </a:extLst>
          </p:cNvPr>
          <p:cNvGrpSpPr/>
          <p:nvPr/>
        </p:nvGrpSpPr>
        <p:grpSpPr>
          <a:xfrm>
            <a:off x="8433607" y="5192268"/>
            <a:ext cx="1116000" cy="252000"/>
            <a:chOff x="8499580" y="5265232"/>
            <a:chExt cx="1116000" cy="252000"/>
          </a:xfrm>
        </p:grpSpPr>
        <p:sp>
          <p:nvSpPr>
            <p:cNvPr id="124" name="正方形/長方形 123">
              <a:extLst>
                <a:ext uri="{FF2B5EF4-FFF2-40B4-BE49-F238E27FC236}">
                  <a16:creationId xmlns:a16="http://schemas.microsoft.com/office/drawing/2014/main" xmlns="" id="{5768F49F-50B0-4A79-AFF0-C936D43390F8}"/>
                </a:ext>
              </a:extLst>
            </p:cNvPr>
            <p:cNvSpPr/>
            <p:nvPr/>
          </p:nvSpPr>
          <p:spPr>
            <a:xfrm>
              <a:off x="8553512" y="5265232"/>
              <a:ext cx="1008000" cy="252000"/>
            </a:xfrm>
            <a:prstGeom prst="rect">
              <a:avLst/>
            </a:prstGeom>
            <a:ln w="28575">
              <a:solidFill>
                <a:srgbClr val="FF9999"/>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2" name="正方形/長方形 241">
              <a:extLst>
                <a:ext uri="{FF2B5EF4-FFF2-40B4-BE49-F238E27FC236}">
                  <a16:creationId xmlns:a16="http://schemas.microsoft.com/office/drawing/2014/main" xmlns="" id="{9746A63A-E99F-4AB9-95DD-CBB43FD0E6A7}"/>
                </a:ext>
              </a:extLst>
            </p:cNvPr>
            <p:cNvSpPr/>
            <p:nvPr/>
          </p:nvSpPr>
          <p:spPr>
            <a:xfrm>
              <a:off x="8499580" y="5270041"/>
              <a:ext cx="111600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cxnSp>
        <p:nvCxnSpPr>
          <p:cNvPr id="251" name="直線コネクタ 250">
            <a:extLst>
              <a:ext uri="{FF2B5EF4-FFF2-40B4-BE49-F238E27FC236}">
                <a16:creationId xmlns:a16="http://schemas.microsoft.com/office/drawing/2014/main" xmlns="" id="{84D28CF3-EACF-4B43-BA01-DA82760C9AE6}"/>
              </a:ext>
            </a:extLst>
          </p:cNvPr>
          <p:cNvCxnSpPr>
            <a:cxnSpLocks/>
          </p:cNvCxnSpPr>
          <p:nvPr/>
        </p:nvCxnSpPr>
        <p:spPr>
          <a:xfrm>
            <a:off x="5705300" y="3378995"/>
            <a:ext cx="512400" cy="0"/>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コネクタ 260">
            <a:extLst>
              <a:ext uri="{FF2B5EF4-FFF2-40B4-BE49-F238E27FC236}">
                <a16:creationId xmlns:a16="http://schemas.microsoft.com/office/drawing/2014/main" xmlns="" id="{F383B0C7-AE51-4CBD-80F9-E67B3EF43686}"/>
              </a:ext>
            </a:extLst>
          </p:cNvPr>
          <p:cNvCxnSpPr>
            <a:cxnSpLocks/>
          </p:cNvCxnSpPr>
          <p:nvPr/>
        </p:nvCxnSpPr>
        <p:spPr>
          <a:xfrm flipV="1">
            <a:off x="8180301" y="2926556"/>
            <a:ext cx="0" cy="1657224"/>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3" name="直線コネクタ 262">
            <a:extLst>
              <a:ext uri="{FF2B5EF4-FFF2-40B4-BE49-F238E27FC236}">
                <a16:creationId xmlns:a16="http://schemas.microsoft.com/office/drawing/2014/main" xmlns="" id="{CCE3D90A-FC09-4E33-BDE5-F6480FDFCA86}"/>
              </a:ext>
            </a:extLst>
          </p:cNvPr>
          <p:cNvCxnSpPr>
            <a:cxnSpLocks/>
          </p:cNvCxnSpPr>
          <p:nvPr/>
        </p:nvCxnSpPr>
        <p:spPr>
          <a:xfrm flipH="1">
            <a:off x="6486968" y="4568301"/>
            <a:ext cx="169333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7" name="直線コネクタ 266">
            <a:extLst>
              <a:ext uri="{FF2B5EF4-FFF2-40B4-BE49-F238E27FC236}">
                <a16:creationId xmlns:a16="http://schemas.microsoft.com/office/drawing/2014/main" xmlns="" id="{6AC715B6-411C-473B-9769-B342EF40D5C5}"/>
              </a:ext>
            </a:extLst>
          </p:cNvPr>
          <p:cNvCxnSpPr>
            <a:cxnSpLocks/>
          </p:cNvCxnSpPr>
          <p:nvPr/>
        </p:nvCxnSpPr>
        <p:spPr>
          <a:xfrm flipV="1">
            <a:off x="8085147" y="3378995"/>
            <a:ext cx="0" cy="1481786"/>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2" name="直線コネクタ 271">
            <a:extLst>
              <a:ext uri="{FF2B5EF4-FFF2-40B4-BE49-F238E27FC236}">
                <a16:creationId xmlns:a16="http://schemas.microsoft.com/office/drawing/2014/main" xmlns="" id="{811E909F-A3A8-42ED-97CD-7537A731879D}"/>
              </a:ext>
            </a:extLst>
          </p:cNvPr>
          <p:cNvCxnSpPr>
            <a:cxnSpLocks/>
          </p:cNvCxnSpPr>
          <p:nvPr/>
        </p:nvCxnSpPr>
        <p:spPr>
          <a:xfrm>
            <a:off x="6499296" y="4560763"/>
            <a:ext cx="0" cy="460175"/>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8" name="直線コネクタ 287">
            <a:extLst>
              <a:ext uri="{FF2B5EF4-FFF2-40B4-BE49-F238E27FC236}">
                <a16:creationId xmlns:a16="http://schemas.microsoft.com/office/drawing/2014/main" xmlns="" id="{7A8630BE-A050-4AD6-8F34-0FA43CFCF439}"/>
              </a:ext>
            </a:extLst>
          </p:cNvPr>
          <p:cNvCxnSpPr>
            <a:cxnSpLocks/>
          </p:cNvCxnSpPr>
          <p:nvPr/>
        </p:nvCxnSpPr>
        <p:spPr>
          <a:xfrm>
            <a:off x="6043774" y="4248172"/>
            <a:ext cx="1" cy="17145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290" name="直線コネクタ 289">
            <a:extLst>
              <a:ext uri="{FF2B5EF4-FFF2-40B4-BE49-F238E27FC236}">
                <a16:creationId xmlns:a16="http://schemas.microsoft.com/office/drawing/2014/main" xmlns="" id="{726A2924-1493-4B38-A042-9F6EBD7BA1B3}"/>
              </a:ext>
            </a:extLst>
          </p:cNvPr>
          <p:cNvCxnSpPr>
            <a:cxnSpLocks/>
          </p:cNvCxnSpPr>
          <p:nvPr/>
        </p:nvCxnSpPr>
        <p:spPr>
          <a:xfrm>
            <a:off x="6029325" y="4262438"/>
            <a:ext cx="188375" cy="14"/>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297" name="直線コネクタ 296">
            <a:extLst>
              <a:ext uri="{FF2B5EF4-FFF2-40B4-BE49-F238E27FC236}">
                <a16:creationId xmlns:a16="http://schemas.microsoft.com/office/drawing/2014/main" xmlns="" id="{37358766-6939-42A9-935C-5912D11221A0}"/>
              </a:ext>
            </a:extLst>
          </p:cNvPr>
          <p:cNvCxnSpPr>
            <a:cxnSpLocks/>
          </p:cNvCxnSpPr>
          <p:nvPr/>
        </p:nvCxnSpPr>
        <p:spPr>
          <a:xfrm flipH="1">
            <a:off x="7634288" y="4839124"/>
            <a:ext cx="3397" cy="185506"/>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9" name="直線コネクタ 298">
            <a:extLst>
              <a:ext uri="{FF2B5EF4-FFF2-40B4-BE49-F238E27FC236}">
                <a16:creationId xmlns:a16="http://schemas.microsoft.com/office/drawing/2014/main" xmlns="" id="{09DE618B-67D9-4C76-8D06-32F128C8B2FB}"/>
              </a:ext>
            </a:extLst>
          </p:cNvPr>
          <p:cNvCxnSpPr>
            <a:cxnSpLocks/>
          </p:cNvCxnSpPr>
          <p:nvPr/>
        </p:nvCxnSpPr>
        <p:spPr>
          <a:xfrm flipH="1">
            <a:off x="7615516" y="4845231"/>
            <a:ext cx="474394" cy="0"/>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3" name="直線コネクタ 302">
            <a:extLst>
              <a:ext uri="{FF2B5EF4-FFF2-40B4-BE49-F238E27FC236}">
                <a16:creationId xmlns:a16="http://schemas.microsoft.com/office/drawing/2014/main" xmlns="" id="{74020E39-8603-48BB-BBE7-EE452E97ABF7}"/>
              </a:ext>
            </a:extLst>
          </p:cNvPr>
          <p:cNvCxnSpPr>
            <a:cxnSpLocks/>
          </p:cNvCxnSpPr>
          <p:nvPr/>
        </p:nvCxnSpPr>
        <p:spPr>
          <a:xfrm flipH="1">
            <a:off x="7979711" y="3381375"/>
            <a:ext cx="126064" cy="74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8" name="直線コネクタ 307">
            <a:extLst>
              <a:ext uri="{FF2B5EF4-FFF2-40B4-BE49-F238E27FC236}">
                <a16:creationId xmlns:a16="http://schemas.microsoft.com/office/drawing/2014/main" xmlns="" id="{11F2D0BC-594B-4EA4-ACE8-615ED3CD9C48}"/>
              </a:ext>
            </a:extLst>
          </p:cNvPr>
          <p:cNvCxnSpPr>
            <a:cxnSpLocks/>
          </p:cNvCxnSpPr>
          <p:nvPr/>
        </p:nvCxnSpPr>
        <p:spPr>
          <a:xfrm flipH="1">
            <a:off x="7979710" y="2936465"/>
            <a:ext cx="22094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2" name="直線コネクタ 311">
            <a:extLst>
              <a:ext uri="{FF2B5EF4-FFF2-40B4-BE49-F238E27FC236}">
                <a16:creationId xmlns:a16="http://schemas.microsoft.com/office/drawing/2014/main" xmlns="" id="{A7C87842-B217-43C1-820F-C82F2231234B}"/>
              </a:ext>
            </a:extLst>
          </p:cNvPr>
          <p:cNvCxnSpPr>
            <a:cxnSpLocks/>
          </p:cNvCxnSpPr>
          <p:nvPr/>
        </p:nvCxnSpPr>
        <p:spPr>
          <a:xfrm flipH="1">
            <a:off x="7969333" y="3814763"/>
            <a:ext cx="1050842" cy="1613"/>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4" name="直線コネクタ 313">
            <a:extLst>
              <a:ext uri="{FF2B5EF4-FFF2-40B4-BE49-F238E27FC236}">
                <a16:creationId xmlns:a16="http://schemas.microsoft.com/office/drawing/2014/main" xmlns="" id="{23DB7E0D-9222-4E36-8067-9B9D9E679598}"/>
              </a:ext>
            </a:extLst>
          </p:cNvPr>
          <p:cNvCxnSpPr>
            <a:cxnSpLocks/>
          </p:cNvCxnSpPr>
          <p:nvPr/>
        </p:nvCxnSpPr>
        <p:spPr>
          <a:xfrm flipH="1" flipV="1">
            <a:off x="7977840" y="4264488"/>
            <a:ext cx="308910" cy="271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16" name="直線コネクタ 315">
            <a:extLst>
              <a:ext uri="{FF2B5EF4-FFF2-40B4-BE49-F238E27FC236}">
                <a16:creationId xmlns:a16="http://schemas.microsoft.com/office/drawing/2014/main" xmlns="" id="{E37FEE0B-851D-4D8D-B811-0C412741B474}"/>
              </a:ext>
            </a:extLst>
          </p:cNvPr>
          <p:cNvCxnSpPr>
            <a:cxnSpLocks/>
          </p:cNvCxnSpPr>
          <p:nvPr/>
        </p:nvCxnSpPr>
        <p:spPr>
          <a:xfrm flipV="1">
            <a:off x="8262242" y="4267200"/>
            <a:ext cx="5458" cy="1091566"/>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29" name="直線コネクタ 328">
            <a:extLst>
              <a:ext uri="{FF2B5EF4-FFF2-40B4-BE49-F238E27FC236}">
                <a16:creationId xmlns:a16="http://schemas.microsoft.com/office/drawing/2014/main" xmlns="" id="{2A9E3949-8F39-4574-A424-A723EB31E9A4}"/>
              </a:ext>
            </a:extLst>
          </p:cNvPr>
          <p:cNvCxnSpPr>
            <a:cxnSpLocks/>
          </p:cNvCxnSpPr>
          <p:nvPr/>
        </p:nvCxnSpPr>
        <p:spPr>
          <a:xfrm>
            <a:off x="8269028" y="5338231"/>
            <a:ext cx="229741" cy="259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337" name="直線コネクタ 336">
            <a:extLst>
              <a:ext uri="{FF2B5EF4-FFF2-40B4-BE49-F238E27FC236}">
                <a16:creationId xmlns:a16="http://schemas.microsoft.com/office/drawing/2014/main" xmlns="" id="{5AFC9317-C7B6-47B9-B591-1FC8BD3E531D}"/>
              </a:ext>
            </a:extLst>
          </p:cNvPr>
          <p:cNvCxnSpPr>
            <a:cxnSpLocks/>
            <a:endCxn id="239" idx="0"/>
          </p:cNvCxnSpPr>
          <p:nvPr/>
        </p:nvCxnSpPr>
        <p:spPr>
          <a:xfrm>
            <a:off x="9003512" y="3816376"/>
            <a:ext cx="4013" cy="1016364"/>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四角形: 角を丸くする 9">
            <a:extLst>
              <a:ext uri="{FF2B5EF4-FFF2-40B4-BE49-F238E27FC236}">
                <a16:creationId xmlns:a16="http://schemas.microsoft.com/office/drawing/2014/main" xmlns="" id="{96AF67A7-3CFB-41C5-8310-7BE031E791C8}"/>
              </a:ext>
            </a:extLst>
          </p:cNvPr>
          <p:cNvSpPr/>
          <p:nvPr/>
        </p:nvSpPr>
        <p:spPr>
          <a:xfrm>
            <a:off x="8441333" y="2778863"/>
            <a:ext cx="1186873" cy="650138"/>
          </a:xfrm>
          <a:prstGeom prst="roundRect">
            <a:avLst/>
          </a:prstGeom>
          <a:solidFill>
            <a:schemeClr val="accent5">
              <a:lumMod val="20000"/>
              <a:lumOff val="80000"/>
            </a:schemeClr>
          </a:solidFill>
          <a:ln w="28575">
            <a:solidFill>
              <a:srgbClr val="00FFFF"/>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準備金戻入額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3,000,000</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を加える。</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矢印: 右 10">
            <a:extLst>
              <a:ext uri="{FF2B5EF4-FFF2-40B4-BE49-F238E27FC236}">
                <a16:creationId xmlns:a16="http://schemas.microsoft.com/office/drawing/2014/main" xmlns="" id="{A321F4A8-9F46-4BEE-A3D7-9B7F952FE210}"/>
              </a:ext>
            </a:extLst>
          </p:cNvPr>
          <p:cNvSpPr/>
          <p:nvPr/>
        </p:nvSpPr>
        <p:spPr>
          <a:xfrm rot="10800000">
            <a:off x="8208212" y="2924943"/>
            <a:ext cx="215890" cy="357935"/>
          </a:xfrm>
          <a:prstGeom prst="rightArrow">
            <a:avLst/>
          </a:prstGeom>
          <a:solidFill>
            <a:srgbClr val="00FFFF"/>
          </a:solid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3" name="正方形/長方形 92">
            <a:extLst>
              <a:ext uri="{FF2B5EF4-FFF2-40B4-BE49-F238E27FC236}">
                <a16:creationId xmlns:a16="http://schemas.microsoft.com/office/drawing/2014/main" xmlns="" id="{1D292C0C-35BF-4518-96AE-55976779722E}"/>
              </a:ext>
            </a:extLst>
          </p:cNvPr>
          <p:cNvSpPr/>
          <p:nvPr/>
        </p:nvSpPr>
        <p:spPr>
          <a:xfrm>
            <a:off x="5208545" y="1137785"/>
            <a:ext cx="2336741"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法人の役員報酬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9" name="正方形/長方形 98">
            <a:extLst>
              <a:ext uri="{FF2B5EF4-FFF2-40B4-BE49-F238E27FC236}">
                <a16:creationId xmlns:a16="http://schemas.microsoft.com/office/drawing/2014/main" xmlns="" id="{3CC37119-0075-481A-827F-2F8BB0D5F089}"/>
              </a:ext>
            </a:extLst>
          </p:cNvPr>
          <p:cNvSpPr/>
          <p:nvPr/>
        </p:nvSpPr>
        <p:spPr>
          <a:xfrm>
            <a:off x="220854" y="1795177"/>
            <a:ext cx="2424693"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準備金とは、農業経営基盤強化準備金をいいます。</a:t>
            </a:r>
          </a:p>
        </p:txBody>
      </p:sp>
      <p:pic>
        <p:nvPicPr>
          <p:cNvPr id="13" name="図 12">
            <a:extLst>
              <a:ext uri="{FF2B5EF4-FFF2-40B4-BE49-F238E27FC236}">
                <a16:creationId xmlns:a16="http://schemas.microsoft.com/office/drawing/2014/main" xmlns="" id="{BBD2E5A1-9AF1-4C52-81B1-615129933656}"/>
              </a:ext>
            </a:extLst>
          </p:cNvPr>
          <p:cNvPicPr>
            <a:picLocks/>
          </p:cNvPicPr>
          <p:nvPr/>
        </p:nvPicPr>
        <p:blipFill>
          <a:blip r:embed="rId3"/>
          <a:stretch>
            <a:fillRect/>
          </a:stretch>
        </p:blipFill>
        <p:spPr>
          <a:xfrm>
            <a:off x="3001160" y="2648009"/>
            <a:ext cx="2520000" cy="1224000"/>
          </a:xfrm>
          <a:prstGeom prst="rect">
            <a:avLst/>
          </a:prstGeom>
        </p:spPr>
      </p:pic>
      <p:cxnSp>
        <p:nvCxnSpPr>
          <p:cNvPr id="101" name="直線コネクタ 100">
            <a:extLst>
              <a:ext uri="{FF2B5EF4-FFF2-40B4-BE49-F238E27FC236}">
                <a16:creationId xmlns:a16="http://schemas.microsoft.com/office/drawing/2014/main" xmlns="" id="{CF91115B-A418-4781-B471-82DAC17B88B7}"/>
              </a:ext>
            </a:extLst>
          </p:cNvPr>
          <p:cNvCxnSpPr>
            <a:cxnSpLocks/>
          </p:cNvCxnSpPr>
          <p:nvPr/>
        </p:nvCxnSpPr>
        <p:spPr>
          <a:xfrm>
            <a:off x="2671493" y="4614936"/>
            <a:ext cx="10637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xmlns="" id="{3E30822A-94BE-49D7-9BAB-E84AD08DD769}"/>
              </a:ext>
            </a:extLst>
          </p:cNvPr>
          <p:cNvCxnSpPr>
            <a:cxnSpLocks/>
          </p:cNvCxnSpPr>
          <p:nvPr/>
        </p:nvCxnSpPr>
        <p:spPr>
          <a:xfrm flipH="1" flipV="1">
            <a:off x="2767013" y="4598194"/>
            <a:ext cx="1102" cy="225981"/>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xmlns="" id="{4CE1A366-2E17-4644-AA72-E2341D67A32A}"/>
              </a:ext>
            </a:extLst>
          </p:cNvPr>
          <p:cNvCxnSpPr>
            <a:cxnSpLocks/>
          </p:cNvCxnSpPr>
          <p:nvPr/>
        </p:nvCxnSpPr>
        <p:spPr>
          <a:xfrm>
            <a:off x="2921623" y="5748158"/>
            <a:ext cx="204986" cy="0"/>
          </a:xfrm>
          <a:prstGeom prst="line">
            <a:avLst/>
          </a:prstGeom>
          <a:ln w="381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xmlns="" id="{88D01B6F-01E5-4EB7-ADEF-A84A1774BA75}"/>
              </a:ext>
            </a:extLst>
          </p:cNvPr>
          <p:cNvCxnSpPr>
            <a:cxnSpLocks/>
          </p:cNvCxnSpPr>
          <p:nvPr/>
        </p:nvCxnSpPr>
        <p:spPr>
          <a:xfrm flipH="1" flipV="1">
            <a:off x="2933628" y="5733258"/>
            <a:ext cx="2453" cy="538955"/>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xmlns="" id="{2DD6CF9D-0DF2-42CF-BD2F-265405DF12B0}"/>
              </a:ext>
            </a:extLst>
          </p:cNvPr>
          <p:cNvCxnSpPr>
            <a:cxnSpLocks/>
          </p:cNvCxnSpPr>
          <p:nvPr/>
        </p:nvCxnSpPr>
        <p:spPr>
          <a:xfrm>
            <a:off x="2668405" y="6253163"/>
            <a:ext cx="252671" cy="0"/>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xmlns="" id="{81EEE680-E02F-40F7-840D-60255424C7CC}"/>
              </a:ext>
            </a:extLst>
          </p:cNvPr>
          <p:cNvCxnSpPr>
            <a:cxnSpLocks/>
          </p:cNvCxnSpPr>
          <p:nvPr/>
        </p:nvCxnSpPr>
        <p:spPr>
          <a:xfrm flipV="1">
            <a:off x="3005094" y="5906422"/>
            <a:ext cx="1" cy="446726"/>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a:extLst>
              <a:ext uri="{FF2B5EF4-FFF2-40B4-BE49-F238E27FC236}">
                <a16:creationId xmlns:a16="http://schemas.microsoft.com/office/drawing/2014/main" xmlns="" id="{737D66FC-D3E0-43DB-B005-99B6F7B2D9A0}"/>
              </a:ext>
            </a:extLst>
          </p:cNvPr>
          <p:cNvCxnSpPr>
            <a:cxnSpLocks/>
          </p:cNvCxnSpPr>
          <p:nvPr/>
        </p:nvCxnSpPr>
        <p:spPr>
          <a:xfrm>
            <a:off x="3067549" y="5930473"/>
            <a:ext cx="66944" cy="0"/>
          </a:xfrm>
          <a:prstGeom prst="line">
            <a:avLst/>
          </a:prstGeom>
          <a:ln w="38100">
            <a:solidFill>
              <a:schemeClr val="accent6">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xmlns="" id="{A121C0EE-D256-4AC9-873C-1F44A3198038}"/>
              </a:ext>
            </a:extLst>
          </p:cNvPr>
          <p:cNvCxnSpPr>
            <a:cxnSpLocks/>
          </p:cNvCxnSpPr>
          <p:nvPr/>
        </p:nvCxnSpPr>
        <p:spPr>
          <a:xfrm flipV="1">
            <a:off x="2749543" y="6350345"/>
            <a:ext cx="274573" cy="280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a:extLst>
              <a:ext uri="{FF2B5EF4-FFF2-40B4-BE49-F238E27FC236}">
                <a16:creationId xmlns:a16="http://schemas.microsoft.com/office/drawing/2014/main" xmlns="" id="{DFEB4864-63BC-49F6-BEDA-C5B008CFAD5B}"/>
              </a:ext>
            </a:extLst>
          </p:cNvPr>
          <p:cNvCxnSpPr>
            <a:cxnSpLocks/>
          </p:cNvCxnSpPr>
          <p:nvPr/>
        </p:nvCxnSpPr>
        <p:spPr>
          <a:xfrm flipH="1" flipV="1">
            <a:off x="2762251" y="6336507"/>
            <a:ext cx="2380" cy="285749"/>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a:extLst>
              <a:ext uri="{FF2B5EF4-FFF2-40B4-BE49-F238E27FC236}">
                <a16:creationId xmlns:a16="http://schemas.microsoft.com/office/drawing/2014/main" xmlns="" id="{C1410754-E874-47D0-A866-92C179CC9087}"/>
              </a:ext>
            </a:extLst>
          </p:cNvPr>
          <p:cNvCxnSpPr>
            <a:cxnSpLocks/>
          </p:cNvCxnSpPr>
          <p:nvPr/>
        </p:nvCxnSpPr>
        <p:spPr>
          <a:xfrm>
            <a:off x="2669759" y="6604912"/>
            <a:ext cx="90949" cy="54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a:extLst>
              <a:ext uri="{FF2B5EF4-FFF2-40B4-BE49-F238E27FC236}">
                <a16:creationId xmlns:a16="http://schemas.microsoft.com/office/drawing/2014/main" xmlns="" id="{598FE05D-93F0-457B-AA54-BA29CC9C0649}"/>
              </a:ext>
            </a:extLst>
          </p:cNvPr>
          <p:cNvCxnSpPr>
            <a:cxnSpLocks/>
          </p:cNvCxnSpPr>
          <p:nvPr/>
        </p:nvCxnSpPr>
        <p:spPr>
          <a:xfrm flipV="1">
            <a:off x="2752725" y="5643564"/>
            <a:ext cx="0" cy="10459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a:extLst>
              <a:ext uri="{FF2B5EF4-FFF2-40B4-BE49-F238E27FC236}">
                <a16:creationId xmlns:a16="http://schemas.microsoft.com/office/drawing/2014/main" xmlns="" id="{A8A63995-D421-4E55-8F7B-E714617A1D7E}"/>
              </a:ext>
            </a:extLst>
          </p:cNvPr>
          <p:cNvCxnSpPr>
            <a:cxnSpLocks/>
          </p:cNvCxnSpPr>
          <p:nvPr/>
        </p:nvCxnSpPr>
        <p:spPr>
          <a:xfrm flipV="1">
            <a:off x="2667960" y="5734968"/>
            <a:ext cx="99053" cy="274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268" name="図 267">
            <a:extLst>
              <a:ext uri="{FF2B5EF4-FFF2-40B4-BE49-F238E27FC236}">
                <a16:creationId xmlns:a16="http://schemas.microsoft.com/office/drawing/2014/main" xmlns="" id="{A238A2EF-DE20-4E0D-9CD5-55241AE4BA62}"/>
              </a:ext>
            </a:extLst>
          </p:cNvPr>
          <p:cNvPicPr>
            <a:picLocks/>
          </p:cNvPicPr>
          <p:nvPr/>
        </p:nvPicPr>
        <p:blipFill>
          <a:blip r:embed="rId4"/>
          <a:stretch>
            <a:fillRect/>
          </a:stretch>
        </p:blipFill>
        <p:spPr>
          <a:xfrm>
            <a:off x="3125054" y="4119659"/>
            <a:ext cx="2426400" cy="410400"/>
          </a:xfrm>
          <a:prstGeom prst="rect">
            <a:avLst/>
          </a:prstGeom>
        </p:spPr>
      </p:pic>
      <p:pic>
        <p:nvPicPr>
          <p:cNvPr id="270" name="図 269">
            <a:extLst>
              <a:ext uri="{FF2B5EF4-FFF2-40B4-BE49-F238E27FC236}">
                <a16:creationId xmlns:a16="http://schemas.microsoft.com/office/drawing/2014/main" xmlns="" id="{1FF8A437-CA24-4F5C-AD09-BD83A3C48188}"/>
              </a:ext>
            </a:extLst>
          </p:cNvPr>
          <p:cNvPicPr>
            <a:picLocks/>
          </p:cNvPicPr>
          <p:nvPr/>
        </p:nvPicPr>
        <p:blipFill>
          <a:blip r:embed="rId5"/>
          <a:stretch>
            <a:fillRect/>
          </a:stretch>
        </p:blipFill>
        <p:spPr>
          <a:xfrm>
            <a:off x="3120141" y="4683576"/>
            <a:ext cx="2426400" cy="1890000"/>
          </a:xfrm>
          <a:prstGeom prst="rect">
            <a:avLst/>
          </a:prstGeom>
        </p:spPr>
      </p:pic>
      <p:pic>
        <p:nvPicPr>
          <p:cNvPr id="278" name="図 277">
            <a:extLst>
              <a:ext uri="{FF2B5EF4-FFF2-40B4-BE49-F238E27FC236}">
                <a16:creationId xmlns:a16="http://schemas.microsoft.com/office/drawing/2014/main" xmlns="" id="{CFB8FEF4-F0B3-4BD9-98D0-EE3670E13A50}"/>
              </a:ext>
            </a:extLst>
          </p:cNvPr>
          <p:cNvPicPr>
            <a:picLocks/>
          </p:cNvPicPr>
          <p:nvPr/>
        </p:nvPicPr>
        <p:blipFill>
          <a:blip r:embed="rId6"/>
          <a:stretch>
            <a:fillRect/>
          </a:stretch>
        </p:blipFill>
        <p:spPr>
          <a:xfrm>
            <a:off x="166902" y="2650549"/>
            <a:ext cx="2505600" cy="4086000"/>
          </a:xfrm>
          <a:prstGeom prst="rect">
            <a:avLst/>
          </a:prstGeom>
        </p:spPr>
      </p:pic>
      <p:grpSp>
        <p:nvGrpSpPr>
          <p:cNvPr id="8" name="グループ化 7">
            <a:extLst>
              <a:ext uri="{FF2B5EF4-FFF2-40B4-BE49-F238E27FC236}">
                <a16:creationId xmlns:a16="http://schemas.microsoft.com/office/drawing/2014/main" xmlns="" id="{67C3E839-B635-4BAB-A102-FA5400AFAE07}"/>
              </a:ext>
            </a:extLst>
          </p:cNvPr>
          <p:cNvGrpSpPr/>
          <p:nvPr/>
        </p:nvGrpSpPr>
        <p:grpSpPr>
          <a:xfrm>
            <a:off x="9404131" y="6329410"/>
            <a:ext cx="432238" cy="542829"/>
            <a:chOff x="9404131" y="6329410"/>
            <a:chExt cx="432238" cy="542829"/>
          </a:xfrm>
        </p:grpSpPr>
        <p:sp>
          <p:nvSpPr>
            <p:cNvPr id="104" name="円/楕円 11">
              <a:extLst>
                <a:ext uri="{FF2B5EF4-FFF2-40B4-BE49-F238E27FC236}">
                  <a16:creationId xmlns:a16="http://schemas.microsoft.com/office/drawing/2014/main" xmlns="" id="{CD635AB9-ED0B-4129-ADF3-878B38FFEEFB}"/>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xmlns="" id="{B3CDE5F3-3C93-48AD-9C24-03F9E482B16B}"/>
                </a:ext>
              </a:extLst>
            </p:cNvPr>
            <p:cNvSpPr/>
            <p:nvPr/>
          </p:nvSpPr>
          <p:spPr>
            <a:xfrm>
              <a:off x="9404131" y="6329410"/>
              <a:ext cx="432238" cy="542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11</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562658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742001" y="819249"/>
            <a:ext cx="8878248" cy="1951674"/>
          </a:xfrm>
          <a:prstGeom prst="rect">
            <a:avLst/>
          </a:prstGeom>
        </p:spPr>
      </p:pic>
      <p:sp>
        <p:nvSpPr>
          <p:cNvPr id="32" name="吹き出し: 線 31">
            <a:extLst>
              <a:ext uri="{FF2B5EF4-FFF2-40B4-BE49-F238E27FC236}">
                <a16:creationId xmlns:a16="http://schemas.microsoft.com/office/drawing/2014/main" xmlns="" id="{0E34CAD5-C936-4F44-A0A3-5A899F142B3A}"/>
              </a:ext>
            </a:extLst>
          </p:cNvPr>
          <p:cNvSpPr/>
          <p:nvPr/>
        </p:nvSpPr>
        <p:spPr>
          <a:xfrm>
            <a:off x="504824" y="3345390"/>
            <a:ext cx="9201150" cy="2334974"/>
          </a:xfrm>
          <a:prstGeom prst="borderCallout1">
            <a:avLst>
              <a:gd name="adj1" fmla="val -182"/>
              <a:gd name="adj2" fmla="val 307"/>
              <a:gd name="adj3" fmla="val -25029"/>
              <a:gd name="adj4" fmla="val 9081"/>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xmlns="" id="{11310AF9-865A-42C5-9E8B-F03C840C6950}"/>
              </a:ext>
            </a:extLst>
          </p:cNvPr>
          <p:cNvSpPr/>
          <p:nvPr/>
        </p:nvSpPr>
        <p:spPr>
          <a:xfrm>
            <a:off x="742001" y="1795085"/>
            <a:ext cx="8878247" cy="975837"/>
          </a:xfrm>
          <a:prstGeom prst="roundRect">
            <a:avLst>
              <a:gd name="adj" fmla="val 0"/>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1" name="正方形/長方形 20">
            <a:extLst>
              <a:ext uri="{FF2B5EF4-FFF2-40B4-BE49-F238E27FC236}">
                <a16:creationId xmlns:a16="http://schemas.microsoft.com/office/drawing/2014/main" xmlns="" id="{6CC8DA3E-90F6-4242-A110-A4D3D964DB2C}"/>
              </a:ext>
            </a:extLst>
          </p:cNvPr>
          <p:cNvSpPr/>
          <p:nvPr/>
        </p:nvSpPr>
        <p:spPr>
          <a:xfrm>
            <a:off x="504824" y="3345390"/>
            <a:ext cx="9115425" cy="2123658"/>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ja-JP" altLang="en-US" sz="1200" dirty="0" smtClean="0">
                <a:solidFill>
                  <a:srgbClr val="FF0000"/>
                </a:solidFill>
                <a:latin typeface="Meiryo UI" panose="020B0604030504040204" pitchFamily="50" charset="-128"/>
                <a:ea typeface="Meiryo UI" panose="020B0604030504040204" pitchFamily="50" charset="-128"/>
              </a:rPr>
              <a:t>「単一経営」の場合は、該当する営農類型</a:t>
            </a:r>
            <a:r>
              <a:rPr lang="en-US" altLang="ja-JP" sz="1200" dirty="0" smtClean="0">
                <a:solidFill>
                  <a:srgbClr val="FF0000"/>
                </a:solidFill>
                <a:latin typeface="Meiryo UI" panose="020B0604030504040204" pitchFamily="50" charset="-128"/>
                <a:ea typeface="Meiryo UI" panose="020B0604030504040204" pitchFamily="50" charset="-128"/>
              </a:rPr>
              <a:t>1</a:t>
            </a:r>
            <a:r>
              <a:rPr lang="ja-JP" altLang="en-US" sz="1200" dirty="0" err="1" smtClean="0">
                <a:solidFill>
                  <a:srgbClr val="FF0000"/>
                </a:solidFill>
                <a:latin typeface="Meiryo UI" panose="020B0604030504040204" pitchFamily="50" charset="-128"/>
                <a:ea typeface="Meiryo UI" panose="020B0604030504040204" pitchFamily="50" charset="-128"/>
              </a:rPr>
              <a:t>つに</a:t>
            </a:r>
            <a:r>
              <a:rPr lang="ja-JP" altLang="en-US" sz="1200" dirty="0" smtClean="0">
                <a:solidFill>
                  <a:srgbClr val="FF0000"/>
                </a:solidFill>
                <a:latin typeface="Meiryo UI" panose="020B0604030504040204" pitchFamily="50" charset="-128"/>
                <a:ea typeface="Meiryo UI" panose="020B0604030504040204" pitchFamily="50" charset="-128"/>
              </a:rPr>
              <a:t>チェックしてください。</a:t>
            </a:r>
            <a:endParaRPr lang="en-US" altLang="ja-JP" sz="1200" dirty="0" smtClean="0">
              <a:solidFill>
                <a:srgbClr val="FF0000"/>
              </a:solidFill>
              <a:latin typeface="Meiryo UI" panose="020B0604030504040204" pitchFamily="50" charset="-128"/>
              <a:ea typeface="Meiryo UI" panose="020B0604030504040204" pitchFamily="50" charset="-128"/>
            </a:endParaRPr>
          </a:p>
          <a:p>
            <a:pPr>
              <a:defRPr/>
            </a:pPr>
            <a:r>
              <a:rPr lang="ja-JP" altLang="en-US" sz="1200" dirty="0">
                <a:solidFill>
                  <a:prstClr val="black"/>
                </a:solidFill>
                <a:latin typeface="Meiryo UI" panose="020B0604030504040204" pitchFamily="50" charset="-128"/>
                <a:ea typeface="Meiryo UI" panose="020B0604030504040204" pitchFamily="50" charset="-128"/>
              </a:rPr>
              <a:t>「単一経営」とは、経営体毎の農産物販売金額１位の部門（作目）の販売金額が、農産物総販売金額の</a:t>
            </a:r>
            <a:r>
              <a:rPr lang="en-US" altLang="ja-JP" sz="1200" dirty="0">
                <a:solidFill>
                  <a:srgbClr val="FF0000"/>
                </a:solidFill>
                <a:latin typeface="Meiryo UI" panose="020B0604030504040204" pitchFamily="50" charset="-128"/>
                <a:ea typeface="Meiryo UI" panose="020B0604030504040204" pitchFamily="50" charset="-128"/>
              </a:rPr>
              <a:t>80</a:t>
            </a:r>
            <a:r>
              <a:rPr lang="ja-JP" altLang="en-US" sz="1200" dirty="0">
                <a:solidFill>
                  <a:srgbClr val="FF0000"/>
                </a:solidFill>
                <a:latin typeface="Meiryo UI" panose="020B0604030504040204" pitchFamily="50" charset="-128"/>
                <a:ea typeface="Meiryo UI" panose="020B0604030504040204" pitchFamily="50" charset="-128"/>
              </a:rPr>
              <a:t>％以上を占める</a:t>
            </a:r>
            <a:r>
              <a:rPr lang="ja-JP" altLang="en-US" sz="1200" dirty="0">
                <a:solidFill>
                  <a:prstClr val="black"/>
                </a:solidFill>
                <a:latin typeface="Meiryo UI" panose="020B0604030504040204" pitchFamily="50" charset="-128"/>
                <a:ea typeface="Meiryo UI" panose="020B0604030504040204" pitchFamily="50" charset="-128"/>
              </a:rPr>
              <a:t>経営をいいます。</a:t>
            </a:r>
            <a:endParaRPr lang="en-US" altLang="ja-JP" sz="1200" dirty="0">
              <a:solidFill>
                <a:prstClr val="black"/>
              </a:solidFill>
              <a:latin typeface="Meiryo UI" panose="020B0604030504040204" pitchFamily="50" charset="-128"/>
              <a:ea typeface="Meiryo UI"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a:defRPr/>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「工芸農作物」とは、さとうきび、たばこ、茶、てんさい、こんにゃく</a:t>
            </a:r>
            <a:r>
              <a:rPr lang="ja-JP" altLang="en-US" sz="1200" dirty="0" err="1">
                <a:latin typeface="Meiryo UI" panose="020B0604030504040204" pitchFamily="50" charset="-128"/>
                <a:ea typeface="Meiryo UI" panose="020B0604030504040204" pitchFamily="50" charset="-128"/>
              </a:rPr>
              <a:t>いも</a:t>
            </a:r>
            <a:r>
              <a:rPr lang="ja-JP" altLang="en-US" sz="1200" dirty="0">
                <a:latin typeface="Meiryo UI" panose="020B0604030504040204" pitchFamily="50" charset="-128"/>
                <a:ea typeface="Meiryo UI" panose="020B0604030504040204" pitchFamily="50" charset="-128"/>
              </a:rPr>
              <a:t>、なたね、いぐさ、ホップ、ごま、はっか、</a:t>
            </a:r>
            <a:r>
              <a:rPr lang="ja-JP" altLang="en-US" sz="1200" dirty="0" err="1">
                <a:latin typeface="Meiryo UI" panose="020B0604030504040204" pitchFamily="50" charset="-128"/>
                <a:ea typeface="Meiryo UI" panose="020B0604030504040204" pitchFamily="50" charset="-128"/>
              </a:rPr>
              <a:t>じょ</a:t>
            </a:r>
            <a:r>
              <a:rPr lang="ja-JP" altLang="en-US" sz="1200" dirty="0">
                <a:latin typeface="Meiryo UI" panose="020B0604030504040204" pitchFamily="50" charset="-128"/>
                <a:ea typeface="Meiryo UI" panose="020B0604030504040204" pitchFamily="50" charset="-128"/>
              </a:rPr>
              <a:t>ちゅうぎく、ラベンダー、薬用作物など</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の作物をいいます。</a:t>
            </a:r>
            <a:endParaRPr lang="en-US" altLang="ja-JP" sz="1200" dirty="0">
              <a:latin typeface="Meiryo UI" panose="020B0604030504040204" pitchFamily="50" charset="-128"/>
              <a:ea typeface="Meiryo UI" panose="020B0604030504040204" pitchFamily="50" charset="-128"/>
            </a:endParaRPr>
          </a:p>
          <a:p>
            <a:pPr>
              <a:defRPr/>
            </a:pP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「その他の作物」には、芝、種苗、栽培きのこ類（施設栽培を含む）、桑葉、牧草等の販売を含みます</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defRPr/>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その他の畜産」には、養蚕、馬を肥育しての販売、</a:t>
            </a:r>
            <a:r>
              <a:rPr lang="ja-JP" altLang="en-US" sz="1200" dirty="0" err="1">
                <a:solidFill>
                  <a:prstClr val="black"/>
                </a:solidFill>
                <a:latin typeface="Meiryo UI" panose="020B0604030504040204" pitchFamily="50" charset="-128"/>
                <a:ea typeface="Meiryo UI" panose="020B0604030504040204" pitchFamily="50" charset="-128"/>
              </a:rPr>
              <a:t>めん</a:t>
            </a:r>
            <a:r>
              <a:rPr lang="ja-JP" altLang="en-US" sz="1200" dirty="0">
                <a:solidFill>
                  <a:prstClr val="black"/>
                </a:solidFill>
                <a:latin typeface="Meiryo UI" panose="020B0604030504040204" pitchFamily="50" charset="-128"/>
                <a:ea typeface="Meiryo UI" panose="020B0604030504040204" pitchFamily="50" charset="-128"/>
              </a:rPr>
              <a:t>羊、やぎ、うさぎ、うずら、その他の毛皮獣及びミツバチの飼養等の販売を含みます</a:t>
            </a:r>
            <a:r>
              <a:rPr lang="ja-JP" altLang="en-US" sz="1200" dirty="0" smtClean="0">
                <a:solidFill>
                  <a:prstClr val="black"/>
                </a:solidFill>
                <a:latin typeface="Meiryo UI" panose="020B0604030504040204" pitchFamily="50" charset="-128"/>
                <a:ea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endParaRPr>
          </a:p>
          <a:p>
            <a:pPr>
              <a:defRPr/>
            </a:pPr>
            <a:endParaRPr lang="en-US" altLang="ja-JP" sz="1200" dirty="0" smtClean="0">
              <a:solidFill>
                <a:prstClr val="black"/>
              </a:solidFill>
              <a:latin typeface="Meiryo UI" panose="020B0604030504040204" pitchFamily="50" charset="-128"/>
              <a:ea typeface="Meiryo UI" panose="020B0604030504040204" pitchFamily="50" charset="-128"/>
            </a:endParaRPr>
          </a:p>
          <a:p>
            <a:pPr>
              <a:defRPr/>
            </a:pPr>
            <a:endParaRPr lang="en-US" altLang="ja-JP" sz="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「単一経営」でない場合は、「複合経営」に</a:t>
            </a:r>
            <a:r>
              <a:rPr lang="ja-JP" altLang="en-US" sz="1200" dirty="0" smtClean="0">
                <a:solidFill>
                  <a:srgbClr val="FF0000"/>
                </a:solidFill>
                <a:latin typeface="Meiryo UI" panose="020B0604030504040204" pitchFamily="50" charset="-128"/>
                <a:ea typeface="Meiryo UI" panose="020B0604030504040204" pitchFamily="50" charset="-128"/>
              </a:rPr>
              <a:t>チェックしてください。</a:t>
            </a:r>
            <a:endPar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複合経営」とは、経営体毎の農産物販売金額１位の部門（作目）の販売金額が、農産物総販売金額の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％に満たない</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44297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3">
            <a:extLst>
              <a:ext uri="{FF2B5EF4-FFF2-40B4-BE49-F238E27FC236}">
                <a16:creationId xmlns:a16="http://schemas.microsoft.com/office/drawing/2014/main" xmlns="" id="{2794D253-8557-4CA0-BD84-0B94C3AABD6A}"/>
              </a:ext>
            </a:extLst>
          </p:cNvPr>
          <p:cNvSpPr/>
          <p:nvPr/>
        </p:nvSpPr>
        <p:spPr>
          <a:xfrm>
            <a:off x="7604156" y="1091056"/>
            <a:ext cx="1014035" cy="1110105"/>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 name="角丸四角形 2">
            <a:extLst>
              <a:ext uri="{FF2B5EF4-FFF2-40B4-BE49-F238E27FC236}">
                <a16:creationId xmlns:a16="http://schemas.microsoft.com/office/drawing/2014/main" xmlns="" id="{413504EE-01A2-44DC-B7CA-39CE129210D8}"/>
              </a:ext>
            </a:extLst>
          </p:cNvPr>
          <p:cNvSpPr/>
          <p:nvPr/>
        </p:nvSpPr>
        <p:spPr>
          <a:xfrm>
            <a:off x="4222310" y="1091056"/>
            <a:ext cx="3381846" cy="1081172"/>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 name="角丸四角形 13">
            <a:extLst>
              <a:ext uri="{FF2B5EF4-FFF2-40B4-BE49-F238E27FC236}">
                <a16:creationId xmlns:a16="http://schemas.microsoft.com/office/drawing/2014/main" xmlns="" id="{10F25FE7-40CA-4529-A592-2175C8E19F61}"/>
              </a:ext>
            </a:extLst>
          </p:cNvPr>
          <p:cNvSpPr/>
          <p:nvPr/>
        </p:nvSpPr>
        <p:spPr>
          <a:xfrm>
            <a:off x="907268" y="1136786"/>
            <a:ext cx="3276279" cy="1098629"/>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pic>
        <p:nvPicPr>
          <p:cNvPr id="5" name="図 4"/>
          <p:cNvPicPr>
            <a:picLocks noChangeAspect="1"/>
          </p:cNvPicPr>
          <p:nvPr/>
        </p:nvPicPr>
        <p:blipFill>
          <a:blip r:embed="rId2"/>
          <a:stretch>
            <a:fillRect/>
          </a:stretch>
        </p:blipFill>
        <p:spPr>
          <a:xfrm>
            <a:off x="868504" y="923851"/>
            <a:ext cx="7773187" cy="1321052"/>
          </a:xfrm>
          <a:prstGeom prst="rect">
            <a:avLst/>
          </a:prstGeom>
        </p:spPr>
      </p:pic>
      <p:sp>
        <p:nvSpPr>
          <p:cNvPr id="6" name="吹き出し: 線 11">
            <a:extLst>
              <a:ext uri="{FF2B5EF4-FFF2-40B4-BE49-F238E27FC236}">
                <a16:creationId xmlns:a16="http://schemas.microsoft.com/office/drawing/2014/main" xmlns="" id="{D04B6E48-4485-4ACC-ACDC-C87E4252B294}"/>
              </a:ext>
            </a:extLst>
          </p:cNvPr>
          <p:cNvSpPr/>
          <p:nvPr/>
        </p:nvSpPr>
        <p:spPr>
          <a:xfrm>
            <a:off x="4567560" y="95116"/>
            <a:ext cx="4210747" cy="850393"/>
          </a:xfrm>
          <a:prstGeom prst="borderCallout1">
            <a:avLst>
              <a:gd name="adj1" fmla="val 102040"/>
              <a:gd name="adj2" fmla="val 307"/>
              <a:gd name="adj3" fmla="val 119075"/>
              <a:gd name="adj4" fmla="val 3028"/>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年間労働時間については、農畜産物の生産及び農畜産物の加工・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販売その他の関連・附帯事業に係る労働時間について、現状及び５年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後の目標を記載してください。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吹き出し: 線 9">
            <a:extLst>
              <a:ext uri="{FF2B5EF4-FFF2-40B4-BE49-F238E27FC236}">
                <a16:creationId xmlns:a16="http://schemas.microsoft.com/office/drawing/2014/main" xmlns="" id="{AC4E0545-30F0-4AA7-8247-95887FEC51AF}"/>
              </a:ext>
            </a:extLst>
          </p:cNvPr>
          <p:cNvSpPr/>
          <p:nvPr/>
        </p:nvSpPr>
        <p:spPr>
          <a:xfrm>
            <a:off x="734291" y="2518118"/>
            <a:ext cx="8676820" cy="4242899"/>
          </a:xfrm>
          <a:prstGeom prst="borderCallout1">
            <a:avLst>
              <a:gd name="adj1" fmla="val -6891"/>
              <a:gd name="adj2" fmla="val 18054"/>
              <a:gd name="adj3" fmla="val -215"/>
              <a:gd name="adj4" fmla="val 1010"/>
            </a:avLst>
          </a:prstGeom>
          <a:solidFill>
            <a:schemeClr val="bg1"/>
          </a:solidFill>
          <a:ln w="285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個人認定の場合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上段・下段ともに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「主たる従事者」</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人あたりの所得を記載してください。</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共同認定の場合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上段に「経営体全体」の所得、下段に「主たる従事者」</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人あたりの所得を記載してください。</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法人認定の場合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「主たる従事者」が</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人のみの場合、上段・下段ともに「主たる従事者」への総支給額を記載してください。</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「主たる従事者」が複数人いる場合、上段に主たる従事者への合計支給額、下段に</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人あたりの支給額を記載してください。</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〇所得とは</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収入金額－経費</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産物の生産及び農畜産物の加工・販売その他の関連・附帯事業に係る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所得を含みます。</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〇総支給額とは</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従事者への賞与・手当・保険料を含む支給額（額面給与）</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〇</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「主たる従事者」とは</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家族経営における世帯主／法人における経営者・役員</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小諸</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農業経営基盤の強化の促進に関する基本的な構想」に定める目標（令和</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吹き出し: 線 14">
            <a:extLst>
              <a:ext uri="{FF2B5EF4-FFF2-40B4-BE49-F238E27FC236}">
                <a16:creationId xmlns:a16="http://schemas.microsoft.com/office/drawing/2014/main" xmlns="" id="{18C00636-EF0B-45DB-AE26-5AEDD6FBA2B2}"/>
              </a:ext>
            </a:extLst>
          </p:cNvPr>
          <p:cNvSpPr/>
          <p:nvPr/>
        </p:nvSpPr>
        <p:spPr>
          <a:xfrm>
            <a:off x="8757755" y="1214322"/>
            <a:ext cx="1049580" cy="680281"/>
          </a:xfrm>
          <a:prstGeom prst="borderCallout1">
            <a:avLst>
              <a:gd name="adj1" fmla="val -963"/>
              <a:gd name="adj2" fmla="val -1317"/>
              <a:gd name="adj3" fmla="val 25818"/>
              <a:gd name="adj4" fmla="val -11005"/>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たる従事者の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人数を</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記載してください。</a:t>
            </a:r>
          </a:p>
        </p:txBody>
      </p:sp>
      <p:graphicFrame>
        <p:nvGraphicFramePr>
          <p:cNvPr id="11" name="表 10"/>
          <p:cNvGraphicFramePr>
            <a:graphicFrameLocks noGrp="1"/>
          </p:cNvGraphicFramePr>
          <p:nvPr>
            <p:extLst>
              <p:ext uri="{D42A27DB-BD31-4B8C-83A1-F6EECF244321}">
                <p14:modId xmlns:p14="http://schemas.microsoft.com/office/powerpoint/2010/main" val="2317895003"/>
              </p:ext>
            </p:extLst>
          </p:nvPr>
        </p:nvGraphicFramePr>
        <p:xfrm>
          <a:off x="1934928" y="5514110"/>
          <a:ext cx="6176245" cy="1122218"/>
        </p:xfrm>
        <a:graphic>
          <a:graphicData uri="http://schemas.openxmlformats.org/drawingml/2006/table">
            <a:tbl>
              <a:tblPr firstRow="1" firstCol="1" bandRow="1"/>
              <a:tblGrid>
                <a:gridCol w="923055">
                  <a:extLst>
                    <a:ext uri="{9D8B030D-6E8A-4147-A177-3AD203B41FA5}">
                      <a16:colId xmlns:a16="http://schemas.microsoft.com/office/drawing/2014/main" xmlns="" val="2099099041"/>
                    </a:ext>
                  </a:extLst>
                </a:gridCol>
                <a:gridCol w="1784300">
                  <a:extLst>
                    <a:ext uri="{9D8B030D-6E8A-4147-A177-3AD203B41FA5}">
                      <a16:colId xmlns:a16="http://schemas.microsoft.com/office/drawing/2014/main" xmlns="" val="3121991435"/>
                    </a:ext>
                  </a:extLst>
                </a:gridCol>
                <a:gridCol w="1240264">
                  <a:extLst>
                    <a:ext uri="{9D8B030D-6E8A-4147-A177-3AD203B41FA5}">
                      <a16:colId xmlns:a16="http://schemas.microsoft.com/office/drawing/2014/main" xmlns="" val="3908390004"/>
                    </a:ext>
                  </a:extLst>
                </a:gridCol>
                <a:gridCol w="988362">
                  <a:extLst>
                    <a:ext uri="{9D8B030D-6E8A-4147-A177-3AD203B41FA5}">
                      <a16:colId xmlns:a16="http://schemas.microsoft.com/office/drawing/2014/main" xmlns="" val="3001010182"/>
                    </a:ext>
                  </a:extLst>
                </a:gridCol>
                <a:gridCol w="1240264">
                  <a:extLst>
                    <a:ext uri="{9D8B030D-6E8A-4147-A177-3AD203B41FA5}">
                      <a16:colId xmlns:a16="http://schemas.microsoft.com/office/drawing/2014/main" xmlns="" val="2257692483"/>
                    </a:ext>
                  </a:extLst>
                </a:gridCol>
              </a:tblGrid>
              <a:tr h="0">
                <a:tc rowSpan="3">
                  <a:txBody>
                    <a:bodyPr/>
                    <a:lstStyle/>
                    <a:p>
                      <a:pPr algn="ctr">
                        <a:spcAft>
                          <a:spcPts val="0"/>
                        </a:spcAft>
                      </a:pPr>
                      <a:r>
                        <a:rPr lang="en-US" sz="10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主たる従事者</a:t>
                      </a:r>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1</a:t>
                      </a: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人当たり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組　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761935525"/>
                  </a:ext>
                </a:extLst>
              </a:tr>
              <a:tr h="0">
                <a:tc vMerge="1">
                  <a:txBody>
                    <a:bodyPr/>
                    <a:lstStyle/>
                    <a:p>
                      <a:endParaRPr kumimoji="1" lang="ja-JP" altLang="en-US"/>
                    </a:p>
                  </a:txBody>
                  <a:tcPr/>
                </a:tc>
                <a:tc rowSpan="3">
                  <a:txBody>
                    <a:bodyPr/>
                    <a:lstStyle/>
                    <a:p>
                      <a:pPr algn="ctr">
                        <a:spcAft>
                          <a:spcPts val="0"/>
                        </a:spcAft>
                      </a:pPr>
                      <a:r>
                        <a:rPr lang="en-US" sz="140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530</a:t>
                      </a: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万</a:t>
                      </a:r>
                      <a:r>
                        <a:rPr lang="ja-JP" sz="1400" kern="100" dirty="0" smtClean="0">
                          <a:effectLst/>
                          <a:latin typeface="Century" panose="02040604050505020304" pitchFamily="18" charset="0"/>
                          <a:ea typeface="ＭＳ 明朝" panose="02020609040205080304" pitchFamily="17" charset="-128"/>
                          <a:cs typeface="Times New Roman" panose="02020603050405020304" pitchFamily="18" charset="0"/>
                        </a:rPr>
                        <a:t>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家族経営体</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a:spcAft>
                          <a:spcPts val="0"/>
                        </a:spcAft>
                      </a:pPr>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法　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21781668"/>
                  </a:ext>
                </a:extLst>
              </a:tr>
              <a:tr h="207818">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標準地域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中山間地域等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xmlns="" val="946495121"/>
                  </a:ext>
                </a:extLst>
              </a:tr>
              <a:tr h="0">
                <a:tc>
                  <a:txBody>
                    <a:bodyPr/>
                    <a:lstStyle/>
                    <a:p>
                      <a:pPr algn="ctr">
                        <a:spcAft>
                          <a:spcPts val="0"/>
                        </a:spcAft>
                      </a:pPr>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年間所得目標</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kern="100">
                          <a:effectLst/>
                          <a:latin typeface="ＭＳ 明朝" panose="02020609040205080304" pitchFamily="17" charset="-128"/>
                          <a:ea typeface="ＭＳ 明朝" panose="02020609040205080304" pitchFamily="17" charset="-128"/>
                          <a:cs typeface="Times New Roman" panose="02020603050405020304" pitchFamily="18" charset="0"/>
                        </a:rPr>
                        <a:t>1</a:t>
                      </a:r>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経営体当たり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en-US" sz="1000" kern="100">
                          <a:effectLst/>
                          <a:latin typeface="ＭＳ 明朝" panose="02020609040205080304" pitchFamily="17" charset="-128"/>
                          <a:ea typeface="ＭＳ 明朝" panose="02020609040205080304" pitchFamily="17" charset="-128"/>
                          <a:cs typeface="Times New Roman" panose="02020603050405020304" pitchFamily="18" charset="0"/>
                        </a:rPr>
                        <a:t>800</a:t>
                      </a:r>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万円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kern="100">
                          <a:effectLst/>
                          <a:latin typeface="ＭＳ 明朝" panose="02020609040205080304" pitchFamily="17" charset="-128"/>
                          <a:ea typeface="ＭＳ 明朝" panose="02020609040205080304" pitchFamily="17" charset="-128"/>
                          <a:cs typeface="Times New Roman" panose="02020603050405020304" pitchFamily="18" charset="0"/>
                        </a:rPr>
                        <a:t>1</a:t>
                      </a:r>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経営体当たり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en-US" sz="1000" kern="100">
                          <a:effectLst/>
                          <a:latin typeface="ＭＳ 明朝" panose="02020609040205080304" pitchFamily="17" charset="-128"/>
                          <a:ea typeface="ＭＳ 明朝" panose="02020609040205080304" pitchFamily="17" charset="-128"/>
                          <a:cs typeface="Times New Roman" panose="02020603050405020304" pitchFamily="18" charset="0"/>
                        </a:rPr>
                        <a:t>450</a:t>
                      </a:r>
                      <a:r>
                        <a:rPr lang="ja-JP" sz="1000" kern="100">
                          <a:effectLst/>
                          <a:latin typeface="Century" panose="02040604050505020304" pitchFamily="18" charset="0"/>
                          <a:ea typeface="ＭＳ 明朝" panose="02020609040205080304" pitchFamily="17" charset="-128"/>
                          <a:cs typeface="Times New Roman" panose="02020603050405020304" pitchFamily="18" charset="0"/>
                        </a:rPr>
                        <a:t>万円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主たる従事者</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en-US" sz="1000" kern="100" dirty="0">
                          <a:effectLst/>
                          <a:latin typeface="ＭＳ 明朝" panose="02020609040205080304" pitchFamily="17" charset="-128"/>
                          <a:ea typeface="ＭＳ 明朝" panose="02020609040205080304" pitchFamily="17" charset="-128"/>
                          <a:cs typeface="Times New Roman" panose="02020603050405020304" pitchFamily="18" charset="0"/>
                        </a:rPr>
                        <a:t>1</a:t>
                      </a: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人当たり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の総支給額</a:t>
                      </a:r>
                      <a:r>
                        <a:rPr lang="en-US" sz="1000" kern="100" dirty="0">
                          <a:effectLst/>
                          <a:latin typeface="Century" panose="02040604050505020304" pitchFamily="18" charset="0"/>
                          <a:ea typeface="ＭＳ 明朝" panose="02020609040205080304" pitchFamily="17" charset="-128"/>
                          <a:cs typeface="Times New Roman" panose="02020603050405020304" pitchFamily="18" charset="0"/>
                        </a:rPr>
                        <a:t>530</a:t>
                      </a: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万円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70964113"/>
                  </a:ext>
                </a:extLst>
              </a:tr>
              <a:tr h="0">
                <a:tc>
                  <a:txBody>
                    <a:bodyPr/>
                    <a:lstStyle/>
                    <a:p>
                      <a:pPr algn="ctr">
                        <a:spcAft>
                          <a:spcPts val="0"/>
                        </a:spcAft>
                      </a:pP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年間労働時間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spcAft>
                          <a:spcPts val="0"/>
                        </a:spcAft>
                      </a:pPr>
                      <a:r>
                        <a:rPr lang="en-US" sz="1000" kern="100" dirty="0">
                          <a:effectLst/>
                          <a:latin typeface="ＭＳ 明朝" panose="02020609040205080304" pitchFamily="17" charset="-128"/>
                          <a:ea typeface="ＭＳ 明朝" panose="02020609040205080304" pitchFamily="17" charset="-128"/>
                          <a:cs typeface="Times New Roman" panose="02020603050405020304" pitchFamily="18" charset="0"/>
                        </a:rPr>
                        <a:t>2,000</a:t>
                      </a: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時間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3624240410"/>
                  </a:ext>
                </a:extLst>
              </a:tr>
            </a:tbl>
          </a:graphicData>
        </a:graphic>
      </p:graphicFrame>
    </p:spTree>
    <p:extLst>
      <p:ext uri="{BB962C8B-B14F-4D97-AF65-F5344CB8AC3E}">
        <p14:creationId xmlns:p14="http://schemas.microsoft.com/office/powerpoint/2010/main" val="172685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吹き出し: 線 13">
            <a:extLst>
              <a:ext uri="{FF2B5EF4-FFF2-40B4-BE49-F238E27FC236}">
                <a16:creationId xmlns:a16="http://schemas.microsoft.com/office/drawing/2014/main" xmlns="" id="{BAB57CA3-61BC-40AD-8CB9-85B3F397104B}"/>
              </a:ext>
            </a:extLst>
          </p:cNvPr>
          <p:cNvSpPr/>
          <p:nvPr/>
        </p:nvSpPr>
        <p:spPr>
          <a:xfrm>
            <a:off x="694571" y="249381"/>
            <a:ext cx="4722556" cy="952089"/>
          </a:xfrm>
          <a:prstGeom prst="borderCallout1">
            <a:avLst>
              <a:gd name="adj1" fmla="val 100746"/>
              <a:gd name="adj2" fmla="val 8663"/>
              <a:gd name="adj3" fmla="val 167969"/>
              <a:gd name="adj4" fmla="val 16797"/>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現状と</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a:t>
            </a:r>
            <a:r>
              <a:rPr lang="ja-JP" altLang="en-US" sz="1100" dirty="0" smtClean="0">
                <a:solidFill>
                  <a:schemeClr val="tx1"/>
                </a:solidFill>
                <a:latin typeface="Meiryo UI" panose="020B0604030504040204" pitchFamily="50" charset="-128"/>
                <a:ea typeface="Meiryo UI" panose="020B0604030504040204" pitchFamily="50" charset="-128"/>
              </a:rPr>
              <a:t>する「作物」「作付面積」「生産量」を記載してください。</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野菜・果樹は必ず</a:t>
            </a:r>
            <a:r>
              <a:rPr lang="ja-JP" altLang="en-US" sz="1100" u="sng" dirty="0" smtClean="0">
                <a:solidFill>
                  <a:schemeClr val="tx1"/>
                </a:solidFill>
                <a:latin typeface="Meiryo UI" panose="020B0604030504040204" pitchFamily="50" charset="-128"/>
                <a:ea typeface="Meiryo UI" panose="020B0604030504040204" pitchFamily="50" charset="-128"/>
              </a:rPr>
              <a:t>品種別に</a:t>
            </a:r>
            <a:r>
              <a:rPr lang="ja-JP" altLang="en-US" sz="1100" dirty="0" smtClean="0">
                <a:solidFill>
                  <a:schemeClr val="tx1"/>
                </a:solidFill>
                <a:latin typeface="Meiryo UI" panose="020B0604030504040204" pitchFamily="50" charset="-128"/>
                <a:ea typeface="Meiryo UI" panose="020B0604030504040204" pitchFamily="50" charset="-128"/>
              </a:rPr>
              <a:t>記載してください。</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〇ふじ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りんご</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〇白ネギ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野菜</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二毛作・二期作の場合は「作物名（二毛作）」と記載してください。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5" name="角丸四角形 13">
            <a:extLst>
              <a:ext uri="{FF2B5EF4-FFF2-40B4-BE49-F238E27FC236}">
                <a16:creationId xmlns:a16="http://schemas.microsoft.com/office/drawing/2014/main" xmlns="" id="{CDF65353-FCD6-4F95-86FB-EB86DFC6AFBB}"/>
              </a:ext>
            </a:extLst>
          </p:cNvPr>
          <p:cNvSpPr/>
          <p:nvPr/>
        </p:nvSpPr>
        <p:spPr>
          <a:xfrm>
            <a:off x="540327" y="1826722"/>
            <a:ext cx="2840153" cy="3209426"/>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6" name="角丸四角形 13">
            <a:extLst>
              <a:ext uri="{FF2B5EF4-FFF2-40B4-BE49-F238E27FC236}">
                <a16:creationId xmlns:a16="http://schemas.microsoft.com/office/drawing/2014/main" xmlns="" id="{F64DB9BD-E1EE-4012-9363-635329040D49}"/>
              </a:ext>
            </a:extLst>
          </p:cNvPr>
          <p:cNvSpPr/>
          <p:nvPr/>
        </p:nvSpPr>
        <p:spPr>
          <a:xfrm>
            <a:off x="3436977" y="1842827"/>
            <a:ext cx="2825277" cy="3193321"/>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7" name="吹き出し: 線 16">
            <a:extLst>
              <a:ext uri="{FF2B5EF4-FFF2-40B4-BE49-F238E27FC236}">
                <a16:creationId xmlns:a16="http://schemas.microsoft.com/office/drawing/2014/main" xmlns="" id="{838540AD-F9BA-488B-ACE9-222F78701CE7}"/>
              </a:ext>
            </a:extLst>
          </p:cNvPr>
          <p:cNvSpPr/>
          <p:nvPr/>
        </p:nvSpPr>
        <p:spPr>
          <a:xfrm rot="10800000">
            <a:off x="6130579" y="336902"/>
            <a:ext cx="2750485" cy="770480"/>
          </a:xfrm>
          <a:prstGeom prst="borderCallout1">
            <a:avLst>
              <a:gd name="adj1" fmla="val -497"/>
              <a:gd name="adj2" fmla="val 94733"/>
              <a:gd name="adj3" fmla="val -92838"/>
              <a:gd name="adj4" fmla="val 113796"/>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0" name="角丸四角形 13">
            <a:extLst>
              <a:ext uri="{FF2B5EF4-FFF2-40B4-BE49-F238E27FC236}">
                <a16:creationId xmlns:a16="http://schemas.microsoft.com/office/drawing/2014/main" xmlns="" id="{175FACA1-9BDC-4005-8071-BB5696884817}"/>
              </a:ext>
            </a:extLst>
          </p:cNvPr>
          <p:cNvSpPr/>
          <p:nvPr/>
        </p:nvSpPr>
        <p:spPr>
          <a:xfrm flipV="1">
            <a:off x="6337992" y="2003329"/>
            <a:ext cx="2795820" cy="3032818"/>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xmlns="" id="{15A5867F-0F77-4EB8-9EA8-C657AA1CAE7D}"/>
              </a:ext>
            </a:extLst>
          </p:cNvPr>
          <p:cNvSpPr/>
          <p:nvPr/>
        </p:nvSpPr>
        <p:spPr>
          <a:xfrm>
            <a:off x="4443557" y="5500992"/>
            <a:ext cx="4599738" cy="1107931"/>
          </a:xfrm>
          <a:prstGeom prst="borderCallout1">
            <a:avLst>
              <a:gd name="adj1" fmla="val -164"/>
              <a:gd name="adj2" fmla="val 16600"/>
              <a:gd name="adj3" fmla="val -38257"/>
              <a:gd name="adj4" fmla="val 45486"/>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smtClean="0">
                <a:solidFill>
                  <a:schemeClr val="tx1"/>
                </a:solidFill>
                <a:latin typeface="Meiryo UI" panose="020B0604030504040204" pitchFamily="50" charset="-128"/>
                <a:ea typeface="Meiryo UI" panose="020B0604030504040204" pitchFamily="50" charset="-128"/>
              </a:rPr>
              <a:t>現状と</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年後の農業</a:t>
            </a:r>
            <a:r>
              <a:rPr lang="ja-JP" altLang="en-US" sz="1100" dirty="0">
                <a:solidFill>
                  <a:schemeClr val="tx1"/>
                </a:solidFill>
                <a:latin typeface="Meiryo UI" panose="020B0604030504040204" pitchFamily="50" charset="-128"/>
                <a:ea typeface="Meiryo UI" panose="020B0604030504040204" pitchFamily="50" charset="-128"/>
              </a:rPr>
              <a:t>経営に関連・附帯する</a:t>
            </a:r>
            <a:r>
              <a:rPr lang="ja-JP" altLang="en-US" sz="1100" dirty="0" smtClean="0">
                <a:solidFill>
                  <a:schemeClr val="tx1"/>
                </a:solidFill>
                <a:latin typeface="Meiryo UI" panose="020B0604030504040204" pitchFamily="50" charset="-128"/>
                <a:ea typeface="Meiryo UI" panose="020B0604030504040204" pitchFamily="50" charset="-128"/>
              </a:rPr>
              <a:t>事業の「売上」を記載してください。</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農畜産物の加工</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小売業（直売所）</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作業</a:t>
            </a:r>
            <a:r>
              <a:rPr lang="ja-JP" altLang="en-US" sz="1100" dirty="0" smtClean="0">
                <a:solidFill>
                  <a:schemeClr val="tx1"/>
                </a:solidFill>
                <a:latin typeface="Meiryo UI" panose="020B0604030504040204" pitchFamily="50" charset="-128"/>
                <a:ea typeface="Meiryo UI" panose="020B0604030504040204" pitchFamily="50" charset="-128"/>
              </a:rPr>
              <a:t>受託</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特定作業</a:t>
            </a:r>
            <a:r>
              <a:rPr lang="ja-JP" altLang="en-US" sz="1100" dirty="0" smtClean="0">
                <a:solidFill>
                  <a:schemeClr val="tx1"/>
                </a:solidFill>
                <a:latin typeface="Meiryo UI" panose="020B0604030504040204" pitchFamily="50" charset="-128"/>
                <a:ea typeface="Meiryo UI" panose="020B0604030504040204" pitchFamily="50" charset="-128"/>
              </a:rPr>
              <a:t>受託は⑶農用地及び農業生産施設の「その他」欄へ）</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zh-TW" altLang="en-US" sz="1100" dirty="0">
                <a:solidFill>
                  <a:schemeClr val="tx1"/>
                </a:solidFill>
                <a:latin typeface="Meiryo UI" panose="020B0604030504040204" pitchFamily="50" charset="-128"/>
                <a:ea typeface="Meiryo UI" panose="020B0604030504040204" pitchFamily="50" charset="-128"/>
              </a:rPr>
              <a:t>農泊、農業体験</a:t>
            </a:r>
            <a:r>
              <a:rPr lang="zh-TW" altLang="en-US" sz="1100" dirty="0" smtClean="0">
                <a:solidFill>
                  <a:schemeClr val="tx1"/>
                </a:solidFill>
                <a:latin typeface="Meiryo UI" panose="020B0604030504040204" pitchFamily="50" charset="-128"/>
                <a:ea typeface="Meiryo UI" panose="020B0604030504040204" pitchFamily="50" charset="-128"/>
              </a:rPr>
              <a:t>事業</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等</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800" dirty="0">
              <a:solidFill>
                <a:srgbClr val="92D050"/>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6220633" y="463058"/>
            <a:ext cx="2570376" cy="600164"/>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現状と</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年後の目標とする</a:t>
            </a:r>
            <a:r>
              <a:rPr lang="ja-JP" altLang="en-US" sz="1100" dirty="0" smtClean="0">
                <a:latin typeface="Meiryo UI" panose="020B0604030504040204" pitchFamily="50" charset="-128"/>
                <a:ea typeface="Meiryo UI" panose="020B0604030504040204" pitchFamily="50" charset="-128"/>
              </a:rPr>
              <a:t>「部門</a:t>
            </a:r>
            <a:r>
              <a:rPr lang="ja-JP" altLang="en-US" sz="1100" dirty="0">
                <a:latin typeface="Meiryo UI" panose="020B0604030504040204" pitchFamily="50" charset="-128"/>
                <a:ea typeface="Meiryo UI" panose="020B0604030504040204" pitchFamily="50" charset="-128"/>
              </a:rPr>
              <a:t>名</a:t>
            </a:r>
            <a:r>
              <a:rPr lang="ja-JP" altLang="en-US" sz="1100" dirty="0" smtClean="0">
                <a:latin typeface="Meiryo UI" panose="020B0604030504040204" pitchFamily="50" charset="-128"/>
                <a:ea typeface="Meiryo UI" panose="020B0604030504040204" pitchFamily="50" charset="-128"/>
              </a:rPr>
              <a:t>」「飼育</a:t>
            </a:r>
            <a:r>
              <a:rPr lang="ja-JP" altLang="en-US" sz="1100" dirty="0">
                <a:latin typeface="Meiryo UI" panose="020B0604030504040204" pitchFamily="50" charset="-128"/>
                <a:ea typeface="Meiryo UI" panose="020B0604030504040204" pitchFamily="50" charset="-128"/>
              </a:rPr>
              <a:t>頭数</a:t>
            </a:r>
            <a:r>
              <a:rPr lang="ja-JP" altLang="en-US" sz="1100" dirty="0" smtClean="0">
                <a:latin typeface="Meiryo UI" panose="020B0604030504040204" pitchFamily="50" charset="-128"/>
                <a:ea typeface="Meiryo UI" panose="020B0604030504040204" pitchFamily="50" charset="-128"/>
              </a:rPr>
              <a:t>」「生産量」を</a:t>
            </a:r>
            <a:r>
              <a:rPr lang="ja-JP" altLang="en-US" sz="1100" dirty="0">
                <a:latin typeface="Meiryo UI" panose="020B0604030504040204" pitchFamily="50" charset="-128"/>
                <a:ea typeface="Meiryo UI" panose="020B0604030504040204" pitchFamily="50" charset="-128"/>
              </a:rPr>
              <a:t>記載してください。</a:t>
            </a:r>
          </a:p>
          <a:p>
            <a:r>
              <a:rPr lang="ja-JP" altLang="en-US" sz="1100" dirty="0" smtClean="0">
                <a:latin typeface="Meiryo UI" panose="020B0604030504040204" pitchFamily="50" charset="-128"/>
                <a:ea typeface="Meiryo UI" panose="020B0604030504040204" pitchFamily="50" charset="-128"/>
              </a:rPr>
              <a:t>必ず</a:t>
            </a:r>
            <a:r>
              <a:rPr lang="ja-JP" altLang="en-US" sz="1100" dirty="0">
                <a:latin typeface="Meiryo UI" panose="020B0604030504040204" pitchFamily="50" charset="-128"/>
                <a:ea typeface="Meiryo UI" panose="020B0604030504040204" pitchFamily="50" charset="-128"/>
              </a:rPr>
              <a:t>品種別に記載してください。</a:t>
            </a:r>
          </a:p>
        </p:txBody>
      </p:sp>
      <p:pic>
        <p:nvPicPr>
          <p:cNvPr id="3" name="図 2"/>
          <p:cNvPicPr>
            <a:picLocks noChangeAspect="1"/>
          </p:cNvPicPr>
          <p:nvPr/>
        </p:nvPicPr>
        <p:blipFill>
          <a:blip r:embed="rId3"/>
          <a:stretch>
            <a:fillRect/>
          </a:stretch>
        </p:blipFill>
        <p:spPr>
          <a:xfrm>
            <a:off x="512589" y="1377983"/>
            <a:ext cx="8629601" cy="3913588"/>
          </a:xfrm>
          <a:prstGeom prst="rect">
            <a:avLst/>
          </a:prstGeom>
        </p:spPr>
      </p:pic>
    </p:spTree>
    <p:extLst>
      <p:ext uri="{BB962C8B-B14F-4D97-AF65-F5344CB8AC3E}">
        <p14:creationId xmlns:p14="http://schemas.microsoft.com/office/powerpoint/2010/main" val="3181272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吹き出し: 線 22">
            <a:extLst>
              <a:ext uri="{FF2B5EF4-FFF2-40B4-BE49-F238E27FC236}">
                <a16:creationId xmlns:a16="http://schemas.microsoft.com/office/drawing/2014/main" xmlns="" id="{AD43E8B2-0665-49F7-84BF-3604A218F6D0}"/>
              </a:ext>
            </a:extLst>
          </p:cNvPr>
          <p:cNvSpPr/>
          <p:nvPr/>
        </p:nvSpPr>
        <p:spPr>
          <a:xfrm>
            <a:off x="3175059" y="653867"/>
            <a:ext cx="1741429" cy="824872"/>
          </a:xfrm>
          <a:prstGeom prst="borderCallout1">
            <a:avLst>
              <a:gd name="adj1" fmla="val 99091"/>
              <a:gd name="adj2" fmla="val 9797"/>
              <a:gd name="adj3" fmla="val 175055"/>
              <a:gd name="adj4" fmla="val 1859"/>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smtClean="0">
                <a:solidFill>
                  <a:schemeClr val="tx1"/>
                </a:solidFill>
                <a:latin typeface="Meiryo UI" panose="020B0604030504040204" pitchFamily="50" charset="-128"/>
                <a:ea typeface="Meiryo UI" panose="020B0604030504040204" pitchFamily="50" charset="-128"/>
              </a:rPr>
              <a:t>現状と</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年後の農用地の面積を</a:t>
            </a:r>
            <a:r>
              <a:rPr lang="ja-JP" altLang="en-US" sz="1100" dirty="0">
                <a:solidFill>
                  <a:schemeClr val="tx1"/>
                </a:solidFill>
                <a:latin typeface="Meiryo UI" panose="020B0604030504040204" pitchFamily="50" charset="-128"/>
                <a:ea typeface="Meiryo UI" panose="020B0604030504040204" pitchFamily="50" charset="-128"/>
              </a:rPr>
              <a:t>記載してください</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pPr algn="just"/>
            <a:r>
              <a:rPr lang="ja-JP" altLang="en-US" sz="1100" dirty="0" smtClean="0">
                <a:solidFill>
                  <a:schemeClr val="tx1"/>
                </a:solidFill>
                <a:latin typeface="Meiryo UI" panose="020B0604030504040204" pitchFamily="50" charset="-128"/>
                <a:ea typeface="Meiryo UI" panose="020B0604030504040204" pitchFamily="50" charset="-128"/>
              </a:rPr>
              <a:t>作付面積</a:t>
            </a:r>
            <a:r>
              <a:rPr lang="ja-JP" altLang="en-US" sz="1100" dirty="0">
                <a:solidFill>
                  <a:schemeClr val="tx1"/>
                </a:solidFill>
                <a:latin typeface="Meiryo UI" panose="020B0604030504040204" pitchFamily="50" charset="-128"/>
                <a:ea typeface="Meiryo UI" panose="020B0604030504040204" pitchFamily="50" charset="-128"/>
              </a:rPr>
              <a:t>の</a:t>
            </a:r>
            <a:r>
              <a:rPr lang="ja-JP" altLang="en-US" sz="1100" dirty="0">
                <a:solidFill>
                  <a:srgbClr val="FF0000"/>
                </a:solidFill>
                <a:latin typeface="Meiryo UI" panose="020B0604030504040204" pitchFamily="50" charset="-128"/>
                <a:ea typeface="Meiryo UI" panose="020B0604030504040204" pitchFamily="50" charset="-128"/>
              </a:rPr>
              <a:t>単位は</a:t>
            </a:r>
            <a:r>
              <a:rPr lang="ja-JP" altLang="en-US" sz="1100" dirty="0" smtClean="0">
                <a:solidFill>
                  <a:srgbClr val="FF0000"/>
                </a:solidFill>
                <a:latin typeface="Meiryo UI" panose="020B0604030504040204" pitchFamily="50" charset="-128"/>
                <a:ea typeface="Meiryo UI" panose="020B0604030504040204" pitchFamily="50" charset="-128"/>
              </a:rPr>
              <a:t>ａ</a:t>
            </a:r>
            <a:r>
              <a:rPr lang="ja-JP" altLang="en-US" sz="1100" dirty="0" smtClean="0">
                <a:solidFill>
                  <a:schemeClr val="tx1"/>
                </a:solidFill>
                <a:latin typeface="Meiryo UI" panose="020B0604030504040204" pitchFamily="50" charset="-128"/>
                <a:ea typeface="Meiryo UI" panose="020B0604030504040204" pitchFamily="50" charset="-128"/>
              </a:rPr>
              <a:t>です。</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5" name="角丸四角形 13">
            <a:extLst>
              <a:ext uri="{FF2B5EF4-FFF2-40B4-BE49-F238E27FC236}">
                <a16:creationId xmlns:a16="http://schemas.microsoft.com/office/drawing/2014/main" xmlns="" id="{6E2F1A1D-389F-4E1F-BA31-8777F2C2C615}"/>
              </a:ext>
            </a:extLst>
          </p:cNvPr>
          <p:cNvSpPr/>
          <p:nvPr/>
        </p:nvSpPr>
        <p:spPr>
          <a:xfrm>
            <a:off x="2715491" y="2119909"/>
            <a:ext cx="1925781" cy="2343412"/>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2" name="吹き出し: 線 31">
            <a:extLst>
              <a:ext uri="{FF2B5EF4-FFF2-40B4-BE49-F238E27FC236}">
                <a16:creationId xmlns:a16="http://schemas.microsoft.com/office/drawing/2014/main" xmlns="" id="{8BBAB880-EDE5-4F96-A4B3-429998B7DE6A}"/>
              </a:ext>
            </a:extLst>
          </p:cNvPr>
          <p:cNvSpPr/>
          <p:nvPr/>
        </p:nvSpPr>
        <p:spPr>
          <a:xfrm>
            <a:off x="727362" y="4882287"/>
            <a:ext cx="4549343" cy="742658"/>
          </a:xfrm>
          <a:prstGeom prst="borderCallout1">
            <a:avLst>
              <a:gd name="adj1" fmla="val 1135"/>
              <a:gd name="adj2" fmla="val 1303"/>
              <a:gd name="adj3" fmla="val -86448"/>
              <a:gd name="adj4" fmla="val 24091"/>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作業</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受託を受託する農地</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の所在地と面積を記載してください。</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作業</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受託」とは</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栽培から販売まで請け負っている作業のことです。</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xmlns="" id="{E428B6DE-027F-4514-81D6-3D9EED7FC5BE}"/>
              </a:ext>
            </a:extLst>
          </p:cNvPr>
          <p:cNvSpPr/>
          <p:nvPr/>
        </p:nvSpPr>
        <p:spPr>
          <a:xfrm>
            <a:off x="418627" y="3687285"/>
            <a:ext cx="4222646" cy="560758"/>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0" name="吹き出し: 線 39">
            <a:extLst>
              <a:ext uri="{FF2B5EF4-FFF2-40B4-BE49-F238E27FC236}">
                <a16:creationId xmlns:a16="http://schemas.microsoft.com/office/drawing/2014/main" xmlns="" id="{CC0CC515-4C4B-4CE3-BB57-E1641AF2BBA4}"/>
              </a:ext>
            </a:extLst>
          </p:cNvPr>
          <p:cNvSpPr/>
          <p:nvPr/>
        </p:nvSpPr>
        <p:spPr>
          <a:xfrm>
            <a:off x="7442402" y="4921989"/>
            <a:ext cx="1809923" cy="702956"/>
          </a:xfrm>
          <a:prstGeom prst="borderCallout1">
            <a:avLst>
              <a:gd name="adj1" fmla="val -6"/>
              <a:gd name="adj2" fmla="val -693"/>
              <a:gd name="adj3" fmla="val -62244"/>
              <a:gd name="adj4" fmla="val 1162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smtClean="0">
                <a:solidFill>
                  <a:schemeClr val="tx1"/>
                </a:solidFill>
                <a:latin typeface="Meiryo UI" panose="020B0604030504040204" pitchFamily="50" charset="-128"/>
                <a:ea typeface="Meiryo UI" panose="020B0604030504040204" pitchFamily="50" charset="-128"/>
              </a:rPr>
              <a:t>現状と</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年後の生産施設</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smtClean="0">
                <a:solidFill>
                  <a:schemeClr val="tx1"/>
                </a:solidFill>
                <a:latin typeface="Meiryo UI" panose="020B0604030504040204" pitchFamily="50" charset="-128"/>
                <a:ea typeface="Meiryo UI" panose="020B0604030504040204" pitchFamily="50" charset="-128"/>
              </a:rPr>
              <a:t>の規模を</a:t>
            </a:r>
            <a:r>
              <a:rPr lang="ja-JP" altLang="en-US" sz="1100" dirty="0">
                <a:solidFill>
                  <a:schemeClr val="tx1"/>
                </a:solidFill>
                <a:latin typeface="Meiryo UI" panose="020B0604030504040204" pitchFamily="50" charset="-128"/>
                <a:ea typeface="Meiryo UI" panose="020B0604030504040204" pitchFamily="50" charset="-128"/>
              </a:rPr>
              <a:t>記載してください</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smtClean="0">
                <a:solidFill>
                  <a:schemeClr val="tx1"/>
                </a:solidFill>
                <a:latin typeface="Meiryo UI" panose="020B0604030504040204" pitchFamily="50" charset="-128"/>
                <a:ea typeface="Meiryo UI" panose="020B0604030504040204" pitchFamily="50" charset="-128"/>
              </a:rPr>
              <a:t>面積</a:t>
            </a:r>
            <a:r>
              <a:rPr lang="ja-JP" altLang="en-US" sz="1100" dirty="0">
                <a:solidFill>
                  <a:schemeClr val="tx1"/>
                </a:solidFill>
                <a:latin typeface="Meiryo UI" panose="020B0604030504040204" pitchFamily="50" charset="-128"/>
                <a:ea typeface="Meiryo UI" panose="020B0604030504040204" pitchFamily="50" charset="-128"/>
              </a:rPr>
              <a:t>の</a:t>
            </a:r>
            <a:r>
              <a:rPr lang="ja-JP" altLang="en-US" sz="1100" dirty="0">
                <a:solidFill>
                  <a:srgbClr val="FF0000"/>
                </a:solidFill>
                <a:latin typeface="Meiryo UI" panose="020B0604030504040204" pitchFamily="50" charset="-128"/>
                <a:ea typeface="Meiryo UI" panose="020B0604030504040204" pitchFamily="50" charset="-128"/>
              </a:rPr>
              <a:t>単位は</a:t>
            </a:r>
            <a:r>
              <a:rPr lang="ja-JP" altLang="en-US" sz="1100" dirty="0" smtClean="0">
                <a:solidFill>
                  <a:srgbClr val="FF0000"/>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です。</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1" name="角丸四角形 13">
            <a:extLst>
              <a:ext uri="{FF2B5EF4-FFF2-40B4-BE49-F238E27FC236}">
                <a16:creationId xmlns:a16="http://schemas.microsoft.com/office/drawing/2014/main" xmlns="" id="{C55F6D66-29A2-4EFE-AD00-30D77D24B449}"/>
              </a:ext>
            </a:extLst>
          </p:cNvPr>
          <p:cNvSpPr/>
          <p:nvPr/>
        </p:nvSpPr>
        <p:spPr>
          <a:xfrm>
            <a:off x="6998591" y="2317203"/>
            <a:ext cx="2253734" cy="2146118"/>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3" name="吹き出し: 線 42">
            <a:extLst>
              <a:ext uri="{FF2B5EF4-FFF2-40B4-BE49-F238E27FC236}">
                <a16:creationId xmlns:a16="http://schemas.microsoft.com/office/drawing/2014/main" xmlns="" id="{BCDA0AD8-02CE-4A7B-8E4B-0F40BEAA54A3}"/>
              </a:ext>
            </a:extLst>
          </p:cNvPr>
          <p:cNvSpPr/>
          <p:nvPr/>
        </p:nvSpPr>
        <p:spPr>
          <a:xfrm>
            <a:off x="5653806" y="653866"/>
            <a:ext cx="1905000" cy="927683"/>
          </a:xfrm>
          <a:prstGeom prst="borderCallout1">
            <a:avLst>
              <a:gd name="adj1" fmla="val 101304"/>
              <a:gd name="adj2" fmla="val 807"/>
              <a:gd name="adj3" fmla="val 157962"/>
              <a:gd name="adj4" fmla="val -8636"/>
            </a:avLst>
          </a:prstGeom>
          <a:ln w="28575">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just"/>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「農業用生産施設</a:t>
            </a:r>
            <a:r>
              <a:rPr lang="ja-JP" altLang="en-US" sz="1100" dirty="0" smtClean="0">
                <a:solidFill>
                  <a:schemeClr val="tx1"/>
                </a:solidFill>
                <a:latin typeface="Meiryo UI" panose="020B0604030504040204" pitchFamily="50" charset="-128"/>
                <a:ea typeface="Meiryo UI" panose="020B0604030504040204" pitchFamily="50" charset="-128"/>
              </a:rPr>
              <a:t>」とは</a:t>
            </a:r>
            <a:r>
              <a:rPr lang="en-US" altLang="ja-JP" sz="1100" dirty="0" smtClean="0">
                <a:solidFill>
                  <a:schemeClr val="tx1"/>
                </a:solidFill>
                <a:latin typeface="Meiryo UI" panose="020B0604030504040204" pitchFamily="50" charset="-128"/>
                <a:ea typeface="Meiryo UI" panose="020B0604030504040204" pitchFamily="50" charset="-128"/>
              </a:rPr>
              <a:t>…</a:t>
            </a:r>
          </a:p>
          <a:p>
            <a:pPr algn="just"/>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畜舎</a:t>
            </a:r>
            <a:r>
              <a:rPr lang="ja-JP" altLang="en-US" sz="1100" dirty="0">
                <a:solidFill>
                  <a:schemeClr val="tx1"/>
                </a:solidFill>
                <a:latin typeface="Meiryo UI" panose="020B0604030504040204" pitchFamily="50" charset="-128"/>
                <a:ea typeface="Meiryo UI" panose="020B0604030504040204" pitchFamily="50" charset="-128"/>
              </a:rPr>
              <a:t>、蚕室、温室その他これ</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らに類する</a:t>
            </a:r>
            <a:r>
              <a:rPr lang="ja-JP" altLang="en-US" sz="1100" dirty="0">
                <a:solidFill>
                  <a:srgbClr val="FF0000"/>
                </a:solidFill>
                <a:latin typeface="Meiryo UI" panose="020B0604030504040204" pitchFamily="50" charset="-128"/>
                <a:ea typeface="Meiryo UI" panose="020B0604030504040204" pitchFamily="50" charset="-128"/>
              </a:rPr>
              <a:t>農畜産物の生産</a:t>
            </a:r>
            <a:r>
              <a:rPr lang="en-US" altLang="ja-JP" sz="1100" dirty="0">
                <a:solidFill>
                  <a:srgbClr val="FF0000"/>
                </a:solidFill>
                <a:latin typeface="Meiryo UI" panose="020B0604030504040204" pitchFamily="50" charset="-128"/>
                <a:ea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の用に供する</a:t>
            </a:r>
            <a:r>
              <a:rPr lang="ja-JP" altLang="en-US" sz="1100" dirty="0" smtClean="0">
                <a:solidFill>
                  <a:srgbClr val="FF0000"/>
                </a:solidFill>
                <a:latin typeface="Meiryo UI" panose="020B0604030504040204" pitchFamily="50" charset="-128"/>
                <a:ea typeface="Meiryo UI" panose="020B0604030504040204" pitchFamily="50" charset="-128"/>
              </a:rPr>
              <a:t>施設</a:t>
            </a:r>
            <a:r>
              <a:rPr lang="ja-JP" altLang="en-US" sz="1100" dirty="0" smtClean="0">
                <a:solidFill>
                  <a:schemeClr val="tx1"/>
                </a:solidFill>
                <a:latin typeface="Meiryo UI" panose="020B0604030504040204" pitchFamily="50" charset="-128"/>
                <a:ea typeface="Meiryo UI" panose="020B0604030504040204" pitchFamily="50" charset="-128"/>
              </a:rPr>
              <a:t>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13">
            <a:extLst>
              <a:ext uri="{FF2B5EF4-FFF2-40B4-BE49-F238E27FC236}">
                <a16:creationId xmlns:a16="http://schemas.microsoft.com/office/drawing/2014/main" xmlns="" id="{9A32B2A8-1D73-4BDA-A2BA-324E251CD0AA}"/>
              </a:ext>
            </a:extLst>
          </p:cNvPr>
          <p:cNvSpPr/>
          <p:nvPr/>
        </p:nvSpPr>
        <p:spPr>
          <a:xfrm>
            <a:off x="4752109" y="2136326"/>
            <a:ext cx="1052946" cy="2111716"/>
          </a:xfrm>
          <a:prstGeom prst="roundRect">
            <a:avLst>
              <a:gd name="adj" fmla="val 1613"/>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9" name="吹き出し: 線 18">
            <a:extLst>
              <a:ext uri="{FF2B5EF4-FFF2-40B4-BE49-F238E27FC236}">
                <a16:creationId xmlns:a16="http://schemas.microsoft.com/office/drawing/2014/main" xmlns="" id="{2700A17C-A408-44D9-9BED-0529897D3CBF}"/>
              </a:ext>
            </a:extLst>
          </p:cNvPr>
          <p:cNvSpPr/>
          <p:nvPr/>
        </p:nvSpPr>
        <p:spPr>
          <a:xfrm>
            <a:off x="964312" y="653867"/>
            <a:ext cx="1293979" cy="729282"/>
          </a:xfrm>
          <a:prstGeom prst="borderCallout1">
            <a:avLst>
              <a:gd name="adj1" fmla="val 99893"/>
              <a:gd name="adj2" fmla="val 18694"/>
              <a:gd name="adj3" fmla="val 199499"/>
              <a:gd name="adj4" fmla="val 96000"/>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地目は現況</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の地目</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3">
            <a:extLst>
              <a:ext uri="{FF2B5EF4-FFF2-40B4-BE49-F238E27FC236}">
                <a16:creationId xmlns:a16="http://schemas.microsoft.com/office/drawing/2014/main" xmlns="" id="{0861722E-71EF-4C3F-A83B-8BC8B672DA35}"/>
              </a:ext>
            </a:extLst>
          </p:cNvPr>
          <p:cNvSpPr/>
          <p:nvPr/>
        </p:nvSpPr>
        <p:spPr>
          <a:xfrm>
            <a:off x="2258290" y="2112983"/>
            <a:ext cx="327267" cy="2135059"/>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pic>
        <p:nvPicPr>
          <p:cNvPr id="2" name="図 1"/>
          <p:cNvPicPr>
            <a:picLocks noChangeAspect="1"/>
          </p:cNvPicPr>
          <p:nvPr/>
        </p:nvPicPr>
        <p:blipFill>
          <a:blip r:embed="rId3"/>
          <a:stretch>
            <a:fillRect/>
          </a:stretch>
        </p:blipFill>
        <p:spPr>
          <a:xfrm>
            <a:off x="370257" y="1648499"/>
            <a:ext cx="8989643" cy="2806235"/>
          </a:xfrm>
          <a:prstGeom prst="rect">
            <a:avLst/>
          </a:prstGeom>
        </p:spPr>
      </p:pic>
    </p:spTree>
    <p:extLst>
      <p:ext uri="{BB962C8B-B14F-4D97-AF65-F5344CB8AC3E}">
        <p14:creationId xmlns:p14="http://schemas.microsoft.com/office/powerpoint/2010/main" val="1617567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282028" y="2325795"/>
            <a:ext cx="9185821" cy="2060245"/>
          </a:xfrm>
          <a:prstGeom prst="rect">
            <a:avLst/>
          </a:prstGeom>
        </p:spPr>
      </p:pic>
      <p:sp>
        <p:nvSpPr>
          <p:cNvPr id="15" name="吹き出し: 線 17">
            <a:extLst>
              <a:ext uri="{FF2B5EF4-FFF2-40B4-BE49-F238E27FC236}">
                <a16:creationId xmlns:a16="http://schemas.microsoft.com/office/drawing/2014/main" xmlns="" id="{ED3D9AB7-19F5-47BA-BB04-DF59517DD524}"/>
              </a:ext>
            </a:extLst>
          </p:cNvPr>
          <p:cNvSpPr/>
          <p:nvPr/>
        </p:nvSpPr>
        <p:spPr>
          <a:xfrm>
            <a:off x="5764753" y="496911"/>
            <a:ext cx="2729345" cy="1304179"/>
          </a:xfrm>
          <a:prstGeom prst="borderCallout1">
            <a:avLst>
              <a:gd name="adj1" fmla="val 100793"/>
              <a:gd name="adj2" fmla="val 2111"/>
              <a:gd name="adj3" fmla="val 138415"/>
              <a:gd name="adj4" fmla="val -3659"/>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6" name="角丸四角形 13">
            <a:extLst>
              <a:ext uri="{FF2B5EF4-FFF2-40B4-BE49-F238E27FC236}">
                <a16:creationId xmlns:a16="http://schemas.microsoft.com/office/drawing/2014/main" xmlns="" id="{435473F4-3F08-4C88-A101-97C9BA2990AF}"/>
              </a:ext>
            </a:extLst>
          </p:cNvPr>
          <p:cNvSpPr/>
          <p:nvPr/>
        </p:nvSpPr>
        <p:spPr>
          <a:xfrm>
            <a:off x="282028" y="2328749"/>
            <a:ext cx="4445878" cy="1027169"/>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7" name="吹き出し: 線 46">
            <a:extLst>
              <a:ext uri="{FF2B5EF4-FFF2-40B4-BE49-F238E27FC236}">
                <a16:creationId xmlns:a16="http://schemas.microsoft.com/office/drawing/2014/main" xmlns="" id="{CB001AB1-1248-4401-BE2A-4B5F36EE5099}"/>
              </a:ext>
            </a:extLst>
          </p:cNvPr>
          <p:cNvSpPr/>
          <p:nvPr/>
        </p:nvSpPr>
        <p:spPr>
          <a:xfrm>
            <a:off x="816331" y="323523"/>
            <a:ext cx="3554203" cy="1728812"/>
          </a:xfrm>
          <a:prstGeom prst="borderCallout1">
            <a:avLst>
              <a:gd name="adj1" fmla="val 116242"/>
              <a:gd name="adj2" fmla="val 7779"/>
              <a:gd name="adj3" fmla="val 99218"/>
              <a:gd name="adj4" fmla="val 2715"/>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92075" indent="176213"/>
            <a:r>
              <a:rPr lang="ja-JP" altLang="en-US" sz="1100" dirty="0" smtClean="0">
                <a:solidFill>
                  <a:schemeClr val="tx1"/>
                </a:solidFill>
                <a:latin typeface="Meiryo UI" panose="020B0604030504040204" pitchFamily="50" charset="-128"/>
                <a:ea typeface="Meiryo UI" panose="020B0604030504040204" pitchFamily="50" charset="-128"/>
              </a:rPr>
              <a:t>なお</a:t>
            </a:r>
            <a:r>
              <a:rPr lang="ja-JP" altLang="en-US" sz="1100" dirty="0">
                <a:solidFill>
                  <a:schemeClr val="tx1"/>
                </a:solidFill>
                <a:latin typeface="Meiryo UI" panose="020B0604030504040204" pitchFamily="50" charset="-128"/>
                <a:ea typeface="Meiryo UI" panose="020B0604030504040204" pitchFamily="50" charset="-128"/>
              </a:rPr>
              <a:t>、目標を達成するために農業用機械等を取得する</a:t>
            </a:r>
          </a:p>
          <a:p>
            <a:pPr marL="92075"/>
            <a:r>
              <a:rPr lang="ja-JP" altLang="en-US" sz="1100" dirty="0">
                <a:solidFill>
                  <a:schemeClr val="tx1"/>
                </a:solidFill>
                <a:latin typeface="Meiryo UI" panose="020B0604030504040204" pitchFamily="50" charset="-128"/>
                <a:ea typeface="Meiryo UI" panose="020B0604030504040204" pitchFamily="50" charset="-128"/>
              </a:rPr>
              <a:t>場合は、別紙に取得する予定の資産を記載してください</a:t>
            </a:r>
            <a:r>
              <a:rPr lang="ja-JP" altLang="en-US" sz="1100" dirty="0" smtClean="0">
                <a:solidFill>
                  <a:schemeClr val="tx1"/>
                </a:solidFill>
                <a:latin typeface="Meiryo UI" panose="020B0604030504040204" pitchFamily="50" charset="-128"/>
                <a:ea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xmlns="" id="{BC75F605-2574-4F21-B3F6-2C58BA10B8B5}"/>
              </a:ext>
            </a:extLst>
          </p:cNvPr>
          <p:cNvSpPr/>
          <p:nvPr/>
        </p:nvSpPr>
        <p:spPr>
          <a:xfrm>
            <a:off x="1191311" y="480305"/>
            <a:ext cx="2627311" cy="1084519"/>
          </a:xfrm>
          <a:prstGeom prst="rect">
            <a:avLst/>
          </a:prstGeom>
          <a:solidFill>
            <a:schemeClr val="accent6">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作目・部門別合理化の方向の</a:t>
            </a:r>
            <a:r>
              <a:rPr kumimoji="1" lang="ja-JP" altLang="en-US" sz="1050" dirty="0" smtClean="0">
                <a:solidFill>
                  <a:schemeClr val="tx1"/>
                </a:solidFill>
                <a:latin typeface="Meiryo UI" panose="020B0604030504040204" pitchFamily="50" charset="-128"/>
                <a:ea typeface="Meiryo UI" panose="020B0604030504040204" pitchFamily="50" charset="-128"/>
              </a:rPr>
              <a:t>例</a:t>
            </a:r>
            <a:r>
              <a:rPr kumimoji="1" lang="en-US" altLang="ja-JP" sz="1050" dirty="0" smtClean="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○農地の集積・集約化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○生産の効率化・高度化スマート農業の推進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○栽培・飼養に係る新技術の</a:t>
            </a:r>
            <a:r>
              <a:rPr lang="ja-JP" altLang="en-US" sz="1050" dirty="0" smtClean="0">
                <a:solidFill>
                  <a:schemeClr val="tx1"/>
                </a:solidFill>
                <a:latin typeface="Meiryo UI" panose="020B0604030504040204" pitchFamily="50" charset="-128"/>
                <a:ea typeface="Meiryo UI" panose="020B0604030504040204" pitchFamily="50" charset="-128"/>
              </a:rPr>
              <a:t>導入</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30" name="角丸四角形 13">
            <a:extLst>
              <a:ext uri="{FF2B5EF4-FFF2-40B4-BE49-F238E27FC236}">
                <a16:creationId xmlns:a16="http://schemas.microsoft.com/office/drawing/2014/main" xmlns="" id="{4ACA8F6F-13C6-46D4-8187-EAD3EABB5049}"/>
              </a:ext>
            </a:extLst>
          </p:cNvPr>
          <p:cNvSpPr/>
          <p:nvPr/>
        </p:nvSpPr>
        <p:spPr>
          <a:xfrm>
            <a:off x="292377" y="3411548"/>
            <a:ext cx="4425180" cy="974492"/>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1" name="吹き出し: 線 30">
            <a:extLst>
              <a:ext uri="{FF2B5EF4-FFF2-40B4-BE49-F238E27FC236}">
                <a16:creationId xmlns:a16="http://schemas.microsoft.com/office/drawing/2014/main" xmlns="" id="{EFCF99FB-1924-464D-8AE2-B5D7F47130CF}"/>
              </a:ext>
            </a:extLst>
          </p:cNvPr>
          <p:cNvSpPr/>
          <p:nvPr/>
        </p:nvSpPr>
        <p:spPr>
          <a:xfrm>
            <a:off x="607173" y="4796847"/>
            <a:ext cx="3934692" cy="1564613"/>
          </a:xfrm>
          <a:prstGeom prst="borderCallout1">
            <a:avLst>
              <a:gd name="adj1" fmla="val -846"/>
              <a:gd name="adj2" fmla="val 5080"/>
              <a:gd name="adj3" fmla="val -23425"/>
              <a:gd name="adj4" fmla="val 8680"/>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xmlns="" id="{CEC23A09-8363-4686-A0A1-5AA1B2782712}"/>
              </a:ext>
            </a:extLst>
          </p:cNvPr>
          <p:cNvSpPr/>
          <p:nvPr/>
        </p:nvSpPr>
        <p:spPr>
          <a:xfrm>
            <a:off x="6029251" y="643180"/>
            <a:ext cx="2200347" cy="1011639"/>
          </a:xfrm>
          <a:prstGeom prst="rect">
            <a:avLst/>
          </a:prstGeom>
          <a:solidFill>
            <a:schemeClr val="accent1">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経営管理の合理化の方向の</a:t>
            </a:r>
            <a:r>
              <a:rPr kumimoji="1" lang="ja-JP" altLang="en-US" sz="1050" dirty="0" smtClean="0">
                <a:solidFill>
                  <a:schemeClr val="tx1"/>
                </a:solidFill>
                <a:latin typeface="Meiryo UI" panose="020B0604030504040204" pitchFamily="50" charset="-128"/>
                <a:ea typeface="Meiryo UI" panose="020B0604030504040204" pitchFamily="50" charset="-128"/>
              </a:rPr>
              <a:t>例</a:t>
            </a:r>
            <a:r>
              <a:rPr kumimoji="1" lang="en-US" altLang="ja-JP" sz="1050" dirty="0" smtClean="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○簿記記帳等の会計処理</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a:t>
            </a:r>
            <a:r>
              <a:rPr lang="zh-CN" altLang="en-US" sz="1050" dirty="0">
                <a:solidFill>
                  <a:schemeClr val="tx1"/>
                </a:solidFill>
                <a:latin typeface="Meiryo UI" panose="020B0604030504040204" pitchFamily="50" charset="-128"/>
                <a:ea typeface="Meiryo UI" panose="020B0604030504040204" pitchFamily="50" charset="-128"/>
              </a:rPr>
              <a:t>経営内役割</a:t>
            </a:r>
            <a:r>
              <a:rPr lang="zh-CN" altLang="en-US" sz="1050" dirty="0" smtClean="0">
                <a:solidFill>
                  <a:schemeClr val="tx1"/>
                </a:solidFill>
                <a:latin typeface="Meiryo UI" panose="020B0604030504040204" pitchFamily="50" charset="-128"/>
                <a:ea typeface="Meiryo UI" panose="020B0604030504040204" pitchFamily="50" charset="-128"/>
              </a:rPr>
              <a:t>分担</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○高付加価値化・ブランド化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○新たな販路拡大や新製品の</a:t>
            </a:r>
            <a:r>
              <a:rPr lang="ja-JP" altLang="en-US" sz="1050" dirty="0" smtClean="0">
                <a:solidFill>
                  <a:schemeClr val="tx1"/>
                </a:solidFill>
                <a:latin typeface="Meiryo UI" panose="020B0604030504040204" pitchFamily="50" charset="-128"/>
                <a:ea typeface="Meiryo UI" panose="020B0604030504040204" pitchFamily="50" charset="-128"/>
              </a:rPr>
              <a:t>創造</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xmlns="" id="{D0DD6E5E-2D89-428F-AFDC-A6432491D21C}"/>
              </a:ext>
            </a:extLst>
          </p:cNvPr>
          <p:cNvSpPr/>
          <p:nvPr/>
        </p:nvSpPr>
        <p:spPr>
          <a:xfrm>
            <a:off x="735798" y="5007653"/>
            <a:ext cx="3677442" cy="1143002"/>
          </a:xfrm>
          <a:prstGeom prst="rect">
            <a:avLst/>
          </a:prstGeom>
          <a:solidFill>
            <a:schemeClr val="accent2">
              <a:lumMod val="40000"/>
              <a:lumOff val="6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農業従事の態様等の改善に関する目標の</a:t>
            </a:r>
            <a:r>
              <a:rPr kumimoji="1" lang="ja-JP" altLang="en-US" sz="1050" dirty="0" smtClean="0">
                <a:solidFill>
                  <a:schemeClr val="tx1"/>
                </a:solidFill>
                <a:latin typeface="Meiryo UI" panose="020B0604030504040204" pitchFamily="50" charset="-128"/>
                <a:ea typeface="Meiryo UI" panose="020B0604030504040204" pitchFamily="50" charset="-128"/>
              </a:rPr>
              <a:t>例</a:t>
            </a:r>
            <a:r>
              <a:rPr kumimoji="1" lang="en-US" altLang="ja-JP" sz="1050" dirty="0" smtClean="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○人材確保に向けた就業規則等の整備</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○相続・経営継承に関する取組</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○多様な人材の育成・定着に向けた取組</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○家族間の役割分担等（家族経営協定を締結している場合</a:t>
            </a:r>
            <a:r>
              <a:rPr lang="ja-JP" altLang="en-US" sz="1050"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17" name="角丸四角形 16">
            <a:extLst>
              <a:ext uri="{FF2B5EF4-FFF2-40B4-BE49-F238E27FC236}">
                <a16:creationId xmlns:a16="http://schemas.microsoft.com/office/drawing/2014/main" xmlns="" id="{6DDDC6D8-D77C-463A-8C34-41944D13C829}"/>
              </a:ext>
            </a:extLst>
          </p:cNvPr>
          <p:cNvSpPr/>
          <p:nvPr/>
        </p:nvSpPr>
        <p:spPr>
          <a:xfrm>
            <a:off x="4833900" y="2312064"/>
            <a:ext cx="4633949" cy="1060537"/>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8" name="角丸四角形 13">
            <a:extLst>
              <a:ext uri="{FF2B5EF4-FFF2-40B4-BE49-F238E27FC236}">
                <a16:creationId xmlns:a16="http://schemas.microsoft.com/office/drawing/2014/main" xmlns="" id="{4ACA8F6F-13C6-46D4-8187-EAD3EABB5049}"/>
              </a:ext>
            </a:extLst>
          </p:cNvPr>
          <p:cNvSpPr/>
          <p:nvPr/>
        </p:nvSpPr>
        <p:spPr>
          <a:xfrm>
            <a:off x="4833900" y="3441380"/>
            <a:ext cx="4633950" cy="916537"/>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9" name="吹き出し: 線 19">
            <a:extLst>
              <a:ext uri="{FF2B5EF4-FFF2-40B4-BE49-F238E27FC236}">
                <a16:creationId xmlns:a16="http://schemas.microsoft.com/office/drawing/2014/main" xmlns="" id="{3B468ACF-9FA3-45BE-85A5-018C1FFBF3A9}"/>
              </a:ext>
            </a:extLst>
          </p:cNvPr>
          <p:cNvSpPr/>
          <p:nvPr/>
        </p:nvSpPr>
        <p:spPr>
          <a:xfrm>
            <a:off x="5076811" y="4796848"/>
            <a:ext cx="4391038" cy="1366179"/>
          </a:xfrm>
          <a:prstGeom prst="borderCallout1">
            <a:avLst>
              <a:gd name="adj1" fmla="val 166"/>
              <a:gd name="adj2" fmla="val 6198"/>
              <a:gd name="adj3" fmla="val -33096"/>
              <a:gd name="adj4" fmla="val 10639"/>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92D050"/>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その他の農業経営の改善に関する現状と目標・措置」欄には、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③生産方式の合理化、④経営管理の合理化及び⑤農業従事の</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態様の改善以外の</a:t>
            </a:r>
            <a:r>
              <a:rPr lang="ja-JP" altLang="en-US" sz="1100" dirty="0">
                <a:solidFill>
                  <a:schemeClr val="tx1"/>
                </a:solidFill>
                <a:latin typeface="Meiryo UI" panose="020B0604030504040204" pitchFamily="50" charset="-128"/>
                <a:ea typeface="Meiryo UI" panose="020B0604030504040204" pitchFamily="50" charset="-128"/>
              </a:rPr>
              <a:t>取組等を記載してください。（複数記載可</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農業改良資金等の制度資金の融資を受けることを予定する場合には、予定年度・予定資金・予定貸付額等を記載してください。</a:t>
            </a:r>
            <a:endParaRPr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777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570955" y="1518161"/>
            <a:ext cx="8545741" cy="2415317"/>
          </a:xfrm>
          <a:prstGeom prst="rect">
            <a:avLst/>
          </a:prstGeom>
        </p:spPr>
      </p:pic>
      <p:sp>
        <p:nvSpPr>
          <p:cNvPr id="218" name="角丸四角形 13">
            <a:extLst>
              <a:ext uri="{FF2B5EF4-FFF2-40B4-BE49-F238E27FC236}">
                <a16:creationId xmlns:a16="http://schemas.microsoft.com/office/drawing/2014/main" xmlns="" id="{67272F2A-488F-4362-9EE3-AC0894879063}"/>
              </a:ext>
            </a:extLst>
          </p:cNvPr>
          <p:cNvSpPr/>
          <p:nvPr/>
        </p:nvSpPr>
        <p:spPr>
          <a:xfrm>
            <a:off x="2161794" y="2720189"/>
            <a:ext cx="496504" cy="1213287"/>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9" name="角丸四角形 13">
            <a:extLst>
              <a:ext uri="{FF2B5EF4-FFF2-40B4-BE49-F238E27FC236}">
                <a16:creationId xmlns:a16="http://schemas.microsoft.com/office/drawing/2014/main" xmlns="" id="{DA778A9E-DBA0-4692-8234-DB49329FCD31}"/>
              </a:ext>
            </a:extLst>
          </p:cNvPr>
          <p:cNvSpPr/>
          <p:nvPr/>
        </p:nvSpPr>
        <p:spPr>
          <a:xfrm>
            <a:off x="3182142" y="2756562"/>
            <a:ext cx="270382" cy="1176914"/>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4" name="吹き出し: 線 223">
            <a:extLst>
              <a:ext uri="{FF2B5EF4-FFF2-40B4-BE49-F238E27FC236}">
                <a16:creationId xmlns:a16="http://schemas.microsoft.com/office/drawing/2014/main" xmlns="" id="{2E713539-3AC4-463D-A9A5-9C21526B8080}"/>
              </a:ext>
            </a:extLst>
          </p:cNvPr>
          <p:cNvSpPr/>
          <p:nvPr/>
        </p:nvSpPr>
        <p:spPr>
          <a:xfrm>
            <a:off x="323850" y="4511084"/>
            <a:ext cx="1905000" cy="1155426"/>
          </a:xfrm>
          <a:prstGeom prst="borderCallout1">
            <a:avLst>
              <a:gd name="adj1" fmla="val -1089"/>
              <a:gd name="adj2" fmla="val 13307"/>
              <a:gd name="adj3" fmla="val -51970"/>
              <a:gd name="adj4" fmla="val 35454"/>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smtClean="0">
                <a:solidFill>
                  <a:schemeClr val="tx1"/>
                </a:solidFill>
                <a:latin typeface="Meiryo UI" panose="020B0604030504040204" pitchFamily="50" charset="-128"/>
                <a:ea typeface="Meiryo UI" panose="020B0604030504040204" pitchFamily="50" charset="-128"/>
              </a:rPr>
              <a:t>家族</a:t>
            </a:r>
            <a:r>
              <a:rPr lang="ja-JP" altLang="en-US" sz="1100" dirty="0">
                <a:solidFill>
                  <a:schemeClr val="tx1"/>
                </a:solidFill>
                <a:latin typeface="Meiryo UI" panose="020B0604030504040204" pitchFamily="50" charset="-128"/>
                <a:ea typeface="Meiryo UI" panose="020B0604030504040204" pitchFamily="50" charset="-128"/>
              </a:rPr>
              <a:t>経営の</a:t>
            </a:r>
            <a:r>
              <a:rPr lang="ja-JP" altLang="en-US" sz="1100" dirty="0" smtClean="0">
                <a:solidFill>
                  <a:schemeClr val="tx1"/>
                </a:solidFill>
                <a:latin typeface="Meiryo UI" panose="020B0604030504040204" pitchFamily="50" charset="-128"/>
                <a:ea typeface="Meiryo UI" panose="020B0604030504040204" pitchFamily="50" charset="-128"/>
              </a:rPr>
              <a:t>場合は農業</a:t>
            </a:r>
            <a:r>
              <a:rPr lang="ja-JP" altLang="en-US" sz="1100" dirty="0">
                <a:solidFill>
                  <a:schemeClr val="tx1"/>
                </a:solidFill>
                <a:latin typeface="Meiryo UI" panose="020B0604030504040204" pitchFamily="50" charset="-128"/>
                <a:ea typeface="Meiryo UI" panose="020B0604030504040204" pitchFamily="50" charset="-128"/>
              </a:rPr>
              <a:t>経</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smtClean="0">
                <a:solidFill>
                  <a:schemeClr val="tx1"/>
                </a:solidFill>
                <a:latin typeface="Meiryo UI" panose="020B0604030504040204" pitchFamily="50" charset="-128"/>
                <a:ea typeface="Meiryo UI" panose="020B0604030504040204" pitchFamily="50" charset="-128"/>
              </a:rPr>
              <a:t>営</a:t>
            </a:r>
            <a:r>
              <a:rPr lang="ja-JP" altLang="en-US" sz="1100" dirty="0">
                <a:solidFill>
                  <a:schemeClr val="tx1"/>
                </a:solidFill>
                <a:latin typeface="Meiryo UI" panose="020B0604030504040204" pitchFamily="50" charset="-128"/>
                <a:ea typeface="Meiryo UI" panose="020B0604030504040204" pitchFamily="50" charset="-128"/>
              </a:rPr>
              <a:t>に携わる者の</a:t>
            </a:r>
            <a:r>
              <a:rPr lang="ja-JP" altLang="en-US" sz="1100" dirty="0" smtClean="0">
                <a:solidFill>
                  <a:schemeClr val="tx1"/>
                </a:solidFill>
                <a:latin typeface="Meiryo UI" panose="020B0604030504040204" pitchFamily="50" charset="-128"/>
                <a:ea typeface="Meiryo UI" panose="020B0604030504040204" pitchFamily="50" charset="-128"/>
              </a:rPr>
              <a:t>氏名を記載してください。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法人</a:t>
            </a:r>
            <a:r>
              <a:rPr lang="ja-JP" altLang="en-US" sz="1100" dirty="0">
                <a:solidFill>
                  <a:schemeClr val="tx1"/>
                </a:solidFill>
                <a:latin typeface="Meiryo UI" panose="020B0604030504040204" pitchFamily="50" charset="-128"/>
                <a:ea typeface="Meiryo UI" panose="020B0604030504040204" pitchFamily="50" charset="-128"/>
              </a:rPr>
              <a:t>経営の場合には役員</a:t>
            </a:r>
            <a:r>
              <a:rPr lang="ja-JP" altLang="en-US" sz="1100" dirty="0" smtClean="0">
                <a:solidFill>
                  <a:schemeClr val="tx1"/>
                </a:solidFill>
                <a:latin typeface="Meiryo UI" panose="020B0604030504040204" pitchFamily="50" charset="-128"/>
                <a:ea typeface="Meiryo UI" panose="020B0604030504040204" pitchFamily="50" charset="-128"/>
              </a:rPr>
              <a:t>の氏名</a:t>
            </a:r>
            <a:r>
              <a:rPr lang="ja-JP" altLang="en-US" sz="1100" dirty="0">
                <a:solidFill>
                  <a:schemeClr val="tx1"/>
                </a:solidFill>
                <a:latin typeface="Meiryo UI" panose="020B0604030504040204" pitchFamily="50" charset="-128"/>
                <a:ea typeface="Meiryo UI" panose="020B0604030504040204" pitchFamily="50" charset="-128"/>
              </a:rPr>
              <a:t>を記載してください。</a:t>
            </a:r>
          </a:p>
        </p:txBody>
      </p:sp>
      <p:sp>
        <p:nvSpPr>
          <p:cNvPr id="227" name="角丸四角形 13">
            <a:extLst>
              <a:ext uri="{FF2B5EF4-FFF2-40B4-BE49-F238E27FC236}">
                <a16:creationId xmlns:a16="http://schemas.microsoft.com/office/drawing/2014/main" xmlns="" id="{6716FC40-BA39-45D6-B4B7-50B0E8795BCE}"/>
              </a:ext>
            </a:extLst>
          </p:cNvPr>
          <p:cNvSpPr/>
          <p:nvPr/>
        </p:nvSpPr>
        <p:spPr>
          <a:xfrm>
            <a:off x="575046" y="2725818"/>
            <a:ext cx="990518" cy="1207659"/>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32" name="吹き出し: 線 231">
            <a:extLst>
              <a:ext uri="{FF2B5EF4-FFF2-40B4-BE49-F238E27FC236}">
                <a16:creationId xmlns:a16="http://schemas.microsoft.com/office/drawing/2014/main" xmlns="" id="{40AF08E6-1137-41A7-A64C-7267ACA61346}"/>
              </a:ext>
            </a:extLst>
          </p:cNvPr>
          <p:cNvSpPr/>
          <p:nvPr/>
        </p:nvSpPr>
        <p:spPr>
          <a:xfrm>
            <a:off x="5148301" y="4511084"/>
            <a:ext cx="1905000" cy="642937"/>
          </a:xfrm>
          <a:prstGeom prst="borderCallout1">
            <a:avLst>
              <a:gd name="adj1" fmla="val -1663"/>
              <a:gd name="adj2" fmla="val 3307"/>
              <a:gd name="adj3" fmla="val -89448"/>
              <a:gd name="adj4" fmla="val -92864"/>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たる従事者である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4" name="吹き出し: 線 233">
            <a:extLst>
              <a:ext uri="{FF2B5EF4-FFF2-40B4-BE49-F238E27FC236}">
                <a16:creationId xmlns:a16="http://schemas.microsoft.com/office/drawing/2014/main" xmlns="" id="{89BF5FC5-10F3-4F2D-9038-2BCB0625C605}"/>
              </a:ext>
            </a:extLst>
          </p:cNvPr>
          <p:cNvSpPr/>
          <p:nvPr/>
        </p:nvSpPr>
        <p:spPr>
          <a:xfrm>
            <a:off x="1330167" y="605971"/>
            <a:ext cx="7088697" cy="669167"/>
          </a:xfrm>
          <a:prstGeom prst="borderCallout1">
            <a:avLst>
              <a:gd name="adj1" fmla="val 99798"/>
              <a:gd name="adj2" fmla="val 138"/>
              <a:gd name="adj3" fmla="val 166720"/>
              <a:gd name="adj4" fmla="val 20077"/>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rPr>
              <a:t>農業</a:t>
            </a:r>
            <a:r>
              <a:rPr lang="ja-JP" altLang="en-US" sz="1100" dirty="0">
                <a:solidFill>
                  <a:schemeClr val="tx1"/>
                </a:solidFill>
                <a:latin typeface="Meiryo UI" panose="020B0604030504040204" pitchFamily="50" charset="-128"/>
                <a:ea typeface="Meiryo UI" panose="020B0604030504040204" pitchFamily="50" charset="-128"/>
              </a:rPr>
              <a:t>経営に携わる者の担当業務及び年間農業従事日数等について、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その</a:t>
            </a:r>
            <a:r>
              <a:rPr lang="ja-JP" altLang="en-US" sz="1100" dirty="0">
                <a:solidFill>
                  <a:srgbClr val="FF0000"/>
                </a:solidFill>
                <a:latin typeface="Meiryo UI" panose="020B0604030504040204" pitchFamily="50" charset="-128"/>
                <a:ea typeface="Meiryo UI" panose="020B0604030504040204" pitchFamily="50" charset="-128"/>
              </a:rPr>
              <a:t>現状及び現在想定し得る範囲での見通しを記載してください</a:t>
            </a:r>
            <a:r>
              <a:rPr lang="ja-JP" altLang="en-US" sz="1100" dirty="0">
                <a:solidFill>
                  <a:schemeClr val="tx1"/>
                </a:solidFill>
                <a:latin typeface="Meiryo UI" panose="020B0604030504040204" pitchFamily="50" charset="-128"/>
                <a:ea typeface="Meiryo UI" panose="020B0604030504040204" pitchFamily="50" charset="-128"/>
              </a:rPr>
              <a:t>。この場合、現在は農業経営に携わっているが５年</a:t>
            </a:r>
            <a:r>
              <a:rPr lang="ja-JP" altLang="en-US" sz="1100" dirty="0" smtClean="0">
                <a:solidFill>
                  <a:schemeClr val="tx1"/>
                </a:solidFill>
                <a:latin typeface="Meiryo UI" panose="020B0604030504040204" pitchFamily="50" charset="-128"/>
                <a:ea typeface="Meiryo UI" panose="020B0604030504040204" pitchFamily="50" charset="-128"/>
              </a:rPr>
              <a:t>以内に</a:t>
            </a:r>
            <a:r>
              <a:rPr lang="ja-JP" altLang="en-US" sz="1100" dirty="0">
                <a:solidFill>
                  <a:schemeClr val="tx1"/>
                </a:solidFill>
                <a:latin typeface="Meiryo UI" panose="020B0604030504040204" pitchFamily="50" charset="-128"/>
                <a:ea typeface="Meiryo UI" panose="020B0604030504040204" pitchFamily="50" charset="-128"/>
              </a:rPr>
              <a:t>離農する見込みの者及び現在は就農していないが５年以内には経営に参画する見込みの者についても記載してください。</a:t>
            </a:r>
          </a:p>
        </p:txBody>
      </p:sp>
      <p:sp>
        <p:nvSpPr>
          <p:cNvPr id="235" name="吹き出し: 線 234">
            <a:extLst>
              <a:ext uri="{FF2B5EF4-FFF2-40B4-BE49-F238E27FC236}">
                <a16:creationId xmlns:a16="http://schemas.microsoft.com/office/drawing/2014/main" xmlns="" id="{340A6827-E75F-493D-958E-E401E066F8EC}"/>
              </a:ext>
            </a:extLst>
          </p:cNvPr>
          <p:cNvSpPr/>
          <p:nvPr/>
        </p:nvSpPr>
        <p:spPr>
          <a:xfrm>
            <a:off x="2549275" y="4455667"/>
            <a:ext cx="1905000" cy="1203983"/>
          </a:xfrm>
          <a:prstGeom prst="borderCallout1">
            <a:avLst>
              <a:gd name="adj1" fmla="val -1089"/>
              <a:gd name="adj2" fmla="val 5307"/>
              <a:gd name="adj3" fmla="val -46814"/>
              <a:gd name="adj4" fmla="val -1751"/>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代表者を基準とした</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続柄を記載してください。</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経営の場合には</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役職をそれぞれ</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記載して</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ください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6" name="角丸四角形 13">
            <a:extLst>
              <a:ext uri="{FF2B5EF4-FFF2-40B4-BE49-F238E27FC236}">
                <a16:creationId xmlns:a16="http://schemas.microsoft.com/office/drawing/2014/main" xmlns="" id="{DD348640-2D5F-4DF0-BE91-6D3541C68FE4}"/>
              </a:ext>
            </a:extLst>
          </p:cNvPr>
          <p:cNvSpPr/>
          <p:nvPr/>
        </p:nvSpPr>
        <p:spPr>
          <a:xfrm>
            <a:off x="4463206" y="2756562"/>
            <a:ext cx="275049" cy="1176914"/>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cxnSp>
        <p:nvCxnSpPr>
          <p:cNvPr id="238" name="直線コネクタ 237">
            <a:extLst>
              <a:ext uri="{FF2B5EF4-FFF2-40B4-BE49-F238E27FC236}">
                <a16:creationId xmlns:a16="http://schemas.microsoft.com/office/drawing/2014/main" xmlns="" id="{F1F3C05D-DDC0-4E1E-9765-4732ED74EEAB}"/>
              </a:ext>
            </a:extLst>
          </p:cNvPr>
          <p:cNvCxnSpPr>
            <a:cxnSpLocks/>
            <a:endCxn id="236" idx="2"/>
          </p:cNvCxnSpPr>
          <p:nvPr/>
        </p:nvCxnSpPr>
        <p:spPr>
          <a:xfrm flipH="1" flipV="1">
            <a:off x="4600731" y="3933476"/>
            <a:ext cx="650142" cy="57760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249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13">
            <a:extLst>
              <a:ext uri="{FF2B5EF4-FFF2-40B4-BE49-F238E27FC236}">
                <a16:creationId xmlns:a16="http://schemas.microsoft.com/office/drawing/2014/main" xmlns="" id="{BF1A09DA-18FC-45E3-AA20-04508671B48C}"/>
              </a:ext>
            </a:extLst>
          </p:cNvPr>
          <p:cNvSpPr/>
          <p:nvPr/>
        </p:nvSpPr>
        <p:spPr>
          <a:xfrm>
            <a:off x="2037294" y="1647593"/>
            <a:ext cx="5720574" cy="2869139"/>
          </a:xfrm>
          <a:prstGeom prst="roundRect">
            <a:avLst>
              <a:gd name="adj" fmla="val 0"/>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xmlns="" id="{998FFBC1-EFED-4A57-9382-BF5858E8F4F6}"/>
              </a:ext>
            </a:extLst>
          </p:cNvPr>
          <p:cNvSpPr/>
          <p:nvPr/>
        </p:nvSpPr>
        <p:spPr>
          <a:xfrm>
            <a:off x="2236641" y="4711385"/>
            <a:ext cx="4856885" cy="1537014"/>
          </a:xfrm>
          <a:prstGeom prst="borderCallout1">
            <a:avLst>
              <a:gd name="adj1" fmla="val -12267"/>
              <a:gd name="adj2" fmla="val 19842"/>
              <a:gd name="adj3" fmla="val 891"/>
              <a:gd name="adj4" fmla="val 14264"/>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rPr>
              <a:t>生産</a:t>
            </a:r>
            <a:r>
              <a:rPr lang="ja-JP" altLang="en-US" sz="1100" dirty="0">
                <a:solidFill>
                  <a:schemeClr val="tx1"/>
                </a:solidFill>
                <a:latin typeface="Meiryo UI" panose="020B0604030504040204" pitchFamily="50" charset="-128"/>
                <a:ea typeface="Meiryo UI" panose="020B0604030504040204" pitchFamily="50" charset="-128"/>
              </a:rPr>
              <a:t>方式の合理化のために、</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smtClean="0">
                <a:solidFill>
                  <a:schemeClr val="tx1"/>
                </a:solidFill>
                <a:latin typeface="Meiryo UI" panose="020B0604030504040204" pitchFamily="50" charset="-128"/>
                <a:ea typeface="Meiryo UI" panose="020B0604030504040204" pitchFamily="50" charset="-128"/>
              </a:rPr>
              <a:t>取得</a:t>
            </a:r>
            <a:r>
              <a:rPr lang="ja-JP" altLang="en-US" sz="1100" dirty="0">
                <a:solidFill>
                  <a:schemeClr val="tx1"/>
                </a:solidFill>
                <a:latin typeface="Meiryo UI" panose="020B0604030504040204" pitchFamily="50" charset="-128"/>
                <a:ea typeface="Meiryo UI" panose="020B0604030504040204" pitchFamily="50" charset="-128"/>
              </a:rPr>
              <a:t>する予定の農業用の機械及び装置、器具及び備品、建物</a:t>
            </a:r>
            <a:r>
              <a:rPr lang="ja-JP" altLang="en-US" sz="1100" dirty="0" smtClean="0">
                <a:solidFill>
                  <a:schemeClr val="tx1"/>
                </a:solidFill>
                <a:latin typeface="Meiryo UI" panose="020B0604030504040204" pitchFamily="50" charset="-128"/>
                <a:ea typeface="Meiryo UI" panose="020B0604030504040204" pitchFamily="50" charset="-128"/>
              </a:rPr>
              <a:t>及びその</a:t>
            </a:r>
            <a:r>
              <a:rPr lang="ja-JP" altLang="en-US" sz="1100" dirty="0">
                <a:solidFill>
                  <a:schemeClr val="tx1"/>
                </a:solidFill>
                <a:latin typeface="Meiryo UI" panose="020B0604030504040204" pitchFamily="50" charset="-128"/>
                <a:ea typeface="Meiryo UI" panose="020B0604030504040204" pitchFamily="50" charset="-128"/>
              </a:rPr>
              <a:t>附属設備、構築物並びにソフトウェア等を記載してください。</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複数記載可）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記載できる場合は「性能・規模」まで記載してください。</a:t>
            </a:r>
            <a:endParaRPr lang="en-US" altLang="ja-JP" sz="1100" dirty="0" smtClean="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②</a:t>
            </a:r>
            <a:r>
              <a:rPr lang="ja-JP" altLang="en-US" sz="1100" dirty="0">
                <a:solidFill>
                  <a:schemeClr val="tx1"/>
                </a:solidFill>
                <a:latin typeface="Meiryo UI" panose="020B0604030504040204" pitchFamily="50" charset="-128"/>
                <a:ea typeface="Meiryo UI" panose="020B0604030504040204" pitchFamily="50" charset="-128"/>
              </a:rPr>
              <a:t>「（３）農用地及び農業生産施設」に記載しているものは</a:t>
            </a:r>
            <a:r>
              <a:rPr lang="ja-JP" altLang="en-US" sz="1100" dirty="0" smtClean="0">
                <a:solidFill>
                  <a:schemeClr val="tx1"/>
                </a:solidFill>
                <a:latin typeface="Meiryo UI" panose="020B0604030504040204" pitchFamily="50" charset="-128"/>
                <a:ea typeface="Meiryo UI" panose="020B0604030504040204" pitchFamily="50" charset="-128"/>
              </a:rPr>
              <a:t>記載不要</a:t>
            </a:r>
            <a:r>
              <a:rPr lang="ja-JP" altLang="en-US" sz="1100" dirty="0">
                <a:solidFill>
                  <a:schemeClr val="tx1"/>
                </a:solidFill>
                <a:latin typeface="Meiryo UI" panose="020B0604030504040204" pitchFamily="50" charset="-128"/>
                <a:ea typeface="Meiryo UI" panose="020B0604030504040204" pitchFamily="50" charset="-128"/>
              </a:rPr>
              <a:t>です。</a:t>
            </a:r>
          </a:p>
        </p:txBody>
      </p:sp>
      <p:pic>
        <p:nvPicPr>
          <p:cNvPr id="3" name="図 2"/>
          <p:cNvPicPr>
            <a:picLocks noChangeAspect="1"/>
          </p:cNvPicPr>
          <p:nvPr/>
        </p:nvPicPr>
        <p:blipFill>
          <a:blip r:embed="rId3"/>
          <a:stretch>
            <a:fillRect/>
          </a:stretch>
        </p:blipFill>
        <p:spPr>
          <a:xfrm>
            <a:off x="2037294" y="1106576"/>
            <a:ext cx="5720574" cy="3410156"/>
          </a:xfrm>
          <a:prstGeom prst="rect">
            <a:avLst/>
          </a:prstGeom>
        </p:spPr>
      </p:pic>
    </p:spTree>
    <p:extLst>
      <p:ext uri="{BB962C8B-B14F-4D97-AF65-F5344CB8AC3E}">
        <p14:creationId xmlns:p14="http://schemas.microsoft.com/office/powerpoint/2010/main" val="394499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BE40B5C0-0EAE-4FDE-A610-3730A1452E00}"/>
              </a:ext>
            </a:extLst>
          </p:cNvPr>
          <p:cNvSpPr/>
          <p:nvPr/>
        </p:nvSpPr>
        <p:spPr>
          <a:xfrm>
            <a:off x="0" y="1927924"/>
            <a:ext cx="9931895" cy="1141036"/>
          </a:xfrm>
          <a:prstGeom prst="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 name="タイトル 1"/>
          <p:cNvSpPr txBox="1">
            <a:spLocks/>
          </p:cNvSpPr>
          <p:nvPr/>
        </p:nvSpPr>
        <p:spPr>
          <a:xfrm>
            <a:off x="-25895" y="2233958"/>
            <a:ext cx="9929550" cy="52896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農業経営改善計画の所得水準の</a:t>
            </a:r>
            <a:r>
              <a:rPr kumimoji="1" lang="ja-JP" altLang="en-US" sz="3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j-cs"/>
              </a:rPr>
              <a:t>算出方法</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3" name="サブタイトル 2"/>
          <p:cNvSpPr txBox="1">
            <a:spLocks/>
          </p:cNvSpPr>
          <p:nvPr/>
        </p:nvSpPr>
        <p:spPr>
          <a:xfrm>
            <a:off x="0" y="5296154"/>
            <a:ext cx="9931894" cy="5289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経営局 経営政策課</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xmlns="" id="{FF83F668-3A42-45F6-A37F-98226F2ED10F}"/>
              </a:ext>
            </a:extLst>
          </p:cNvPr>
          <p:cNvSpPr txBox="1"/>
          <p:nvPr/>
        </p:nvSpPr>
        <p:spPr>
          <a:xfrm>
            <a:off x="8388232" y="252324"/>
            <a:ext cx="151216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参　考</a:t>
            </a:r>
          </a:p>
        </p:txBody>
      </p:sp>
      <p:sp>
        <p:nvSpPr>
          <p:cNvPr id="7" name="正方形/長方形 6">
            <a:extLst>
              <a:ext uri="{FF2B5EF4-FFF2-40B4-BE49-F238E27FC236}">
                <a16:creationId xmlns:a16="http://schemas.microsoft.com/office/drawing/2014/main" xmlns="" id="{DD9F6944-BFAA-43E1-8937-2AFBF15B2DD4}"/>
              </a:ext>
            </a:extLst>
          </p:cNvPr>
          <p:cNvSpPr/>
          <p:nvPr/>
        </p:nvSpPr>
        <p:spPr>
          <a:xfrm>
            <a:off x="8064896" y="236775"/>
            <a:ext cx="1512168" cy="3839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422599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4645</TotalTime>
  <Words>870</Words>
  <Application>Microsoft Office PowerPoint</Application>
  <PresentationFormat>A4 210 x 297 mm</PresentationFormat>
  <Paragraphs>179</Paragraphs>
  <Slides>11</Slides>
  <Notes>9</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11</vt:i4>
      </vt:variant>
    </vt:vector>
  </HeadingPairs>
  <TitlesOfParts>
    <vt:vector size="22" baseType="lpstr">
      <vt:lpstr>Meiryo UI</vt:lpstr>
      <vt:lpstr>ＭＳ Ｐゴシック</vt:lpstr>
      <vt:lpstr>ＭＳ 明朝</vt:lpstr>
      <vt:lpstr>游ゴシック</vt:lpstr>
      <vt:lpstr>Arial</vt:lpstr>
      <vt:lpstr>Calibri</vt:lpstr>
      <vt:lpstr>Calibri Light</vt:lpstr>
      <vt:lpstr>Century</vt:lpstr>
      <vt:lpstr>Times New Roman</vt:lpstr>
      <vt:lpstr>Office テーマ</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農林水産省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農林水産省</dc:creator>
  <cp:lastModifiedBy>U0602</cp:lastModifiedBy>
  <cp:revision>230</cp:revision>
  <cp:lastPrinted>2020-03-27T11:56:32Z</cp:lastPrinted>
  <dcterms:created xsi:type="dcterms:W3CDTF">2019-03-01T02:10:36Z</dcterms:created>
  <dcterms:modified xsi:type="dcterms:W3CDTF">2020-04-29T06:02:32Z</dcterms:modified>
</cp:coreProperties>
</file>