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B1BD0-0077-43C1-AF1B-5E75E2C453DB}" v="76" dt="2023-11-22T05:57:32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 snapToGrid="0">
      <p:cViewPr varScale="1">
        <p:scale>
          <a:sx n="87" d="100"/>
          <a:sy n="87" d="100"/>
        </p:scale>
        <p:origin x="91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内 喜隆(ishiuchi-yoshitaka.mz7)" userId="48c1140a-1c39-4c27-8bf1-b1ebd58aaa21" providerId="ADAL" clId="{32E8CF6C-2803-4BBB-B688-FACC1B787489}"/>
    <pc:docChg chg="undo redo custSel modSld">
      <pc:chgData name="石内 喜隆(ishiuchi-yoshitaka.mz7)" userId="48c1140a-1c39-4c27-8bf1-b1ebd58aaa21" providerId="ADAL" clId="{32E8CF6C-2803-4BBB-B688-FACC1B787489}" dt="2023-11-22T07:57:18.020" v="166" actId="6549"/>
      <pc:docMkLst>
        <pc:docMk/>
      </pc:docMkLst>
      <pc:sldChg chg="modSp mod">
        <pc:chgData name="石内 喜隆(ishiuchi-yoshitaka.mz7)" userId="48c1140a-1c39-4c27-8bf1-b1ebd58aaa21" providerId="ADAL" clId="{32E8CF6C-2803-4BBB-B688-FACC1B787489}" dt="2023-11-22T07:57:18.020" v="166" actId="6549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32E8CF6C-2803-4BBB-B688-FACC1B787489}" dt="2023-11-22T07:22:42.459" v="47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1:01.891" v="163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31:40.095" v="130" actId="207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29:04.176" v="99" actId="13926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7:18.020" v="166" actId="6549"/>
          <ac:spMkLst>
            <pc:docMk/>
            <pc:sldMk cId="91805751" sldId="261"/>
            <ac:spMk id="29" creationId="{00000000-0000-0000-0000-000000000000}"/>
          </ac:spMkLst>
        </pc:spChg>
        <pc:grpChg chg="mod">
          <ac:chgData name="石内 喜隆(ishiuchi-yoshitaka.mz7)" userId="48c1140a-1c39-4c27-8bf1-b1ebd58aaa21" providerId="ADAL" clId="{32E8CF6C-2803-4BBB-B688-FACC1B787489}" dt="2023-11-22T07:49:09.890" v="154" actId="1076"/>
          <ac:grpSpMkLst>
            <pc:docMk/>
            <pc:sldMk cId="91805751" sldId="261"/>
            <ac:grpSpMk id="6" creationId="{00000000-0000-0000-0000-000000000000}"/>
          </ac:grpSpMkLst>
        </pc:grpChg>
      </pc:sldChg>
    </pc:docChg>
  </pc:docChgLst>
  <pc:docChgLst>
    <pc:chgData name="石内 喜隆(ishiuchi-yoshitaka.mz7)" userId="48c1140a-1c39-4c27-8bf1-b1ebd58aaa21" providerId="ADAL" clId="{67DB1BD0-0077-43C1-AF1B-5E75E2C453DB}"/>
    <pc:docChg chg="custSel modSld">
      <pc:chgData name="石内 喜隆(ishiuchi-yoshitaka.mz7)" userId="48c1140a-1c39-4c27-8bf1-b1ebd58aaa21" providerId="ADAL" clId="{67DB1BD0-0077-43C1-AF1B-5E75E2C453DB}" dt="2023-11-22T05:58:07.898" v="415" actId="20577"/>
      <pc:docMkLst>
        <pc:docMk/>
      </pc:docMkLst>
      <pc:sldChg chg="modSp mod">
        <pc:chgData name="石内 喜隆(ishiuchi-yoshitaka.mz7)" userId="48c1140a-1c39-4c27-8bf1-b1ebd58aaa21" providerId="ADAL" clId="{67DB1BD0-0077-43C1-AF1B-5E75E2C453DB}" dt="2023-11-22T05:58:07.898" v="415" actId="20577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4:51.074" v="25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58:07.898" v="415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7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9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  <pc:docChgLst>
    <pc:chgData name="石内 喜隆(ishiuchi-yoshitaka.mz7)" userId="48c1140a-1c39-4c27-8bf1-b1ebd58aaa21" providerId="ADAL" clId="{0D8B6607-A152-49FA-90F1-CC6FB59F2CE0}"/>
    <pc:docChg chg="undo custSel modSld">
      <pc:chgData name="石内 喜隆(ishiuchi-yoshitaka.mz7)" userId="48c1140a-1c39-4c27-8bf1-b1ebd58aaa21" providerId="ADAL" clId="{0D8B6607-A152-49FA-90F1-CC6FB59F2CE0}" dt="2023-11-22T06:33:46.684" v="191" actId="14100"/>
      <pc:docMkLst>
        <pc:docMk/>
      </pc:docMkLst>
      <pc:sldChg chg="modSp mod">
        <pc:chgData name="石内 喜隆(ishiuchi-yoshitaka.mz7)" userId="48c1140a-1c39-4c27-8bf1-b1ebd58aaa21" providerId="ADAL" clId="{0D8B6607-A152-49FA-90F1-CC6FB59F2CE0}" dt="2023-11-22T06:33:46.684" v="191" actId="14100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0D8B6607-A152-49FA-90F1-CC6FB59F2CE0}" dt="2023-11-22T06:32:56.108" v="186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0D8B6607-A152-49FA-90F1-CC6FB59F2CE0}" dt="2023-11-22T06:33:46.684" v="191" actId="14100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55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1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90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39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2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5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2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34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F8901-F8C3-4661-9A5D-D3E509147338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11407" y="65849"/>
            <a:ext cx="9144000" cy="56272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電子申請届出システムデモ環境ご利用にあたり</a:t>
            </a:r>
            <a:endParaRPr kumimoji="1" lang="ja-JP" altLang="en-US" sz="32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534033" y="745066"/>
            <a:ext cx="11199510" cy="579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400" b="1" dirty="0"/>
          </a:p>
          <a:p>
            <a:endParaRPr lang="ja-JP" altLang="en-US" b="1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33271" y="3164748"/>
            <a:ext cx="11380880" cy="1249137"/>
            <a:chOff x="423194" y="3523778"/>
            <a:chExt cx="11380880" cy="1084856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423194" y="3710270"/>
              <a:ext cx="11380880" cy="898364"/>
              <a:chOff x="438307" y="4073182"/>
              <a:chExt cx="11380880" cy="1206532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438307" y="4073182"/>
                <a:ext cx="11380880" cy="9642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39069" y="4130942"/>
                <a:ext cx="11199510" cy="1148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ja-JP" sz="1400" b="1" dirty="0"/>
              </a:p>
              <a:p>
                <a:r>
                  <a:rPr lang="ja-JP" altLang="en-US" sz="1400" b="1" dirty="0"/>
                  <a:t>・接続したページの背景が水色でページ左上の名称が「デモ電子申請届出システム」となっていることをご確認ください。</a:t>
                </a:r>
              </a:p>
              <a:p>
                <a:r>
                  <a:rPr lang="ja-JP" altLang="en-US" sz="1400" b="1" dirty="0"/>
                  <a:t>（本番環境はページ背景が白、名称が「電子申請届出システム」となっております。）</a:t>
                </a:r>
              </a:p>
              <a:p>
                <a:endParaRPr lang="en-US" altLang="ja-JP" sz="1600" b="1" dirty="0"/>
              </a:p>
            </p:txBody>
          </p:sp>
        </p:grpSp>
        <p:sp>
          <p:nvSpPr>
            <p:cNvPr id="23" name="楕円 22"/>
            <p:cNvSpPr/>
            <p:nvPr/>
          </p:nvSpPr>
          <p:spPr>
            <a:xfrm>
              <a:off x="463502" y="3523778"/>
              <a:ext cx="1579414" cy="4406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確認事項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117568" y="99295"/>
            <a:ext cx="1901732" cy="4713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事業所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向け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23956" y="623895"/>
            <a:ext cx="11259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/>
              <a:t>デモ環境では、共通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を使い申請・届出の試行が可能です。機能把握や業務検討等にご活用ください。</a:t>
            </a:r>
            <a:endParaRPr lang="en-US" altLang="ja-JP" sz="1400" b="1" dirty="0"/>
          </a:p>
          <a:p>
            <a:r>
              <a:rPr lang="ja-JP" altLang="en-US" sz="1400" b="1" dirty="0"/>
              <a:t>なお、本番環境をご利用の際のログインは</a:t>
            </a:r>
            <a:r>
              <a:rPr lang="en-US" altLang="ja-JP" sz="1400" b="1" dirty="0"/>
              <a:t>G</a:t>
            </a:r>
            <a:r>
              <a:rPr lang="ja-JP" altLang="en-US" sz="1400" b="1" dirty="0"/>
              <a:t>ビズ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が必須となります。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433271" y="1072257"/>
            <a:ext cx="11380880" cy="2113604"/>
            <a:chOff x="423194" y="1164860"/>
            <a:chExt cx="11380880" cy="1993216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423194" y="1164860"/>
              <a:ext cx="11380880" cy="1972187"/>
              <a:chOff x="413117" y="1531922"/>
              <a:chExt cx="11380880" cy="1769279"/>
            </a:xfrm>
          </p:grpSpPr>
          <p:sp>
            <p:nvSpPr>
              <p:cNvPr id="7" name="正方形/長方形 6"/>
              <p:cNvSpPr/>
              <p:nvPr/>
            </p:nvSpPr>
            <p:spPr>
              <a:xfrm>
                <a:off x="413117" y="1769935"/>
                <a:ext cx="11380880" cy="15312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24" name="楕円 23"/>
              <p:cNvSpPr/>
              <p:nvPr/>
            </p:nvSpPr>
            <p:spPr>
              <a:xfrm>
                <a:off x="513879" y="1531922"/>
                <a:ext cx="2229321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b="1" dirty="0">
                    <a:solidFill>
                      <a:schemeClr val="tx1"/>
                    </a:solidFill>
                  </a:rPr>
                  <a:t>接続について</a:t>
                </a:r>
                <a:endParaRPr kumimoji="1" lang="ja-JP" alt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正方形/長方形 3"/>
            <p:cNvSpPr/>
            <p:nvPr/>
          </p:nvSpPr>
          <p:spPr>
            <a:xfrm>
              <a:off x="544110" y="1557638"/>
              <a:ext cx="11169279" cy="1600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申請届出</a:t>
              </a:r>
              <a:r>
                <a:rPr lang="en-US" altLang="ja-JP" sz="1400" b="1" dirty="0"/>
                <a:t>URL</a:t>
              </a:r>
              <a:r>
                <a:rPr lang="ja-JP" altLang="en-US" sz="1400" b="1" dirty="0"/>
                <a:t>：</a:t>
              </a:r>
              <a:r>
                <a:rPr lang="en-US" altLang="ja-JP" sz="1400" b="1" dirty="0"/>
                <a:t>【https://demo.kaigokensaku.mhlw.go.jp/</a:t>
              </a:r>
              <a:r>
                <a:rPr lang="en-US" altLang="ja-JP" sz="1400" b="1" dirty="0" err="1"/>
                <a:t>shinsei</a:t>
              </a:r>
              <a:r>
                <a:rPr lang="en-US" altLang="ja-JP" sz="1400" b="1" dirty="0"/>
                <a:t>/】</a:t>
              </a:r>
            </a:p>
            <a:p>
              <a:r>
                <a:rPr lang="ja-JP" altLang="en-US" sz="1400" b="1" dirty="0"/>
                <a:t>ログイン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：以下いずれかの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をご利用ください。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（デモ環境のログイン画面でも「ログインアカウントについて」を押下することで同様の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とパスワードをご確認いただけます。）</a:t>
              </a:r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demo1@kaigokensaku.mhlw.go.jp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demo2@kaigokensaku.mhlw.go.jp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demo3@kaigokensaku.mhlw.go.jp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パスワード：「</a:t>
              </a:r>
              <a:r>
                <a:rPr lang="en-US" altLang="ja-JP" sz="1400" b="1" dirty="0"/>
                <a:t>password</a:t>
              </a:r>
              <a:r>
                <a:rPr lang="ja-JP" altLang="en-US" sz="1400" b="1" dirty="0"/>
                <a:t>」（上記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全てと共通のパスワードです。）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33271" y="4227105"/>
            <a:ext cx="11380880" cy="2291141"/>
            <a:chOff x="443348" y="4373919"/>
            <a:chExt cx="11380880" cy="2168685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443348" y="4373919"/>
              <a:ext cx="11380880" cy="2047407"/>
              <a:chOff x="413117" y="4513727"/>
              <a:chExt cx="11380880" cy="2059876"/>
            </a:xfrm>
          </p:grpSpPr>
          <p:grpSp>
            <p:nvGrpSpPr>
              <p:cNvPr id="21" name="グループ化 20"/>
              <p:cNvGrpSpPr/>
              <p:nvPr/>
            </p:nvGrpSpPr>
            <p:grpSpPr>
              <a:xfrm>
                <a:off x="413117" y="4752038"/>
                <a:ext cx="11380880" cy="1821565"/>
                <a:chOff x="428230" y="4181343"/>
                <a:chExt cx="11380880" cy="1821563"/>
              </a:xfrm>
            </p:grpSpPr>
            <p:sp>
              <p:nvSpPr>
                <p:cNvPr id="18" name="正方形/長方形 17"/>
                <p:cNvSpPr/>
                <p:nvPr/>
              </p:nvSpPr>
              <p:spPr>
                <a:xfrm>
                  <a:off x="428230" y="4181343"/>
                  <a:ext cx="11380880" cy="1821563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b="1" dirty="0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539069" y="4260523"/>
                  <a:ext cx="11199510" cy="523219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endParaRPr lang="en-US" altLang="ja-JP" sz="1400" b="1" dirty="0"/>
                </a:p>
                <a:p>
                  <a:endParaRPr lang="ja-JP" altLang="en-US" sz="1400" b="1" dirty="0"/>
                </a:p>
              </p:txBody>
            </p:sp>
          </p:grpSp>
          <p:sp>
            <p:nvSpPr>
              <p:cNvPr id="22" name="楕円 21"/>
              <p:cNvSpPr/>
              <p:nvPr/>
            </p:nvSpPr>
            <p:spPr>
              <a:xfrm>
                <a:off x="523956" y="4513727"/>
                <a:ext cx="1360265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rgbClr val="FF0000"/>
                    </a:solidFill>
                    <a:highlight>
                      <a:srgbClr val="FFFF00"/>
                    </a:highlight>
                  </a:rPr>
                  <a:t>注意点</a:t>
                </a:r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544110" y="4726722"/>
              <a:ext cx="11098748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・デモ環境では、全自治体が申請先として選択可能です。申請後の自治体での受付以降の処理は原則行われません。</a:t>
              </a:r>
            </a:p>
            <a:p>
              <a:r>
                <a:rPr lang="ja-JP" altLang="en-US" sz="1400" b="1" dirty="0"/>
                <a:t>・デモ用のログインアカウントは共有です。同一のログインアカウントを複数のユーザが利用可能です。</a:t>
              </a:r>
              <a:endParaRPr lang="en-US" altLang="ja-JP" sz="1400" b="1" dirty="0"/>
            </a:p>
            <a:p>
              <a:r>
                <a:rPr lang="ja-JP" altLang="en-US" sz="1400" b="1" dirty="0"/>
                <a:t>・同一のログインアカウントで入力された情報は相互に閲覧・利用可能です。個人情報や機密情報は入力しないでください。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・入力した申請届出データは毎日</a:t>
              </a:r>
              <a:r>
                <a:rPr lang="en-US" altLang="ja-JP" sz="1400" b="1" dirty="0"/>
                <a:t>24</a:t>
              </a:r>
              <a:r>
                <a:rPr lang="ja-JP" altLang="en-US" sz="1400" b="1" dirty="0"/>
                <a:t>時に削除します。翌日は利用できませんのでご注意意ください。</a:t>
              </a:r>
            </a:p>
            <a:p>
              <a:r>
                <a:rPr lang="ja-JP" altLang="en-US" sz="1400" b="1" dirty="0"/>
                <a:t>・申請時及び、受付時にメール送付はありません。</a:t>
              </a:r>
            </a:p>
            <a:p>
              <a:r>
                <a:rPr lang="ja-JP" altLang="en-US" sz="1400" b="1" dirty="0"/>
                <a:t>・デモ環境の仕様・操作方法について</a:t>
              </a:r>
              <a:endParaRPr lang="en-US" altLang="ja-JP" sz="1400" b="1" dirty="0"/>
            </a:p>
            <a:p>
              <a:r>
                <a:rPr lang="ja-JP" altLang="en-US" sz="1400" b="1" dirty="0"/>
                <a:t>のお問い合わせは原則受け付けておりません。</a:t>
              </a:r>
              <a:br>
                <a:rPr lang="ja-JP" altLang="en-US" sz="1400" b="1" dirty="0"/>
              </a:br>
              <a:r>
                <a:rPr lang="ja-JP" altLang="en-US" sz="1400" b="1" dirty="0"/>
                <a:t>・操作方法につきましては「ヘルプ」画面の操作マニュアル・操作ガイドをご参照ください。</a:t>
              </a: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8698136" y="6440535"/>
            <a:ext cx="3116015" cy="3305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自治体名を記入ください</a:t>
            </a:r>
            <a:endParaRPr kumimoji="1" lang="ja-JP" alt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5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FFFF"/>
        </a:solidFill>
      </a:spPr>
      <a:bodyPr rtlCol="0" anchor="ctr"/>
      <a:lstStyle>
        <a:defPPr algn="ctr">
          <a:defRPr sz="2000" b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363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電子申請届出システムデモ環境ご利用にあたり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デモ環境ご利用にあたり（自治体様向け）</dc:title>
  <dc:creator>yuka-tanaka</dc:creator>
  <cp:lastModifiedBy>U0466</cp:lastModifiedBy>
  <cp:revision>29</cp:revision>
  <cp:lastPrinted>2023-11-22T07:32:06Z</cp:lastPrinted>
  <dcterms:created xsi:type="dcterms:W3CDTF">2023-11-09T08:25:40Z</dcterms:created>
  <dcterms:modified xsi:type="dcterms:W3CDTF">2024-02-28T07:46:10Z</dcterms:modified>
</cp:coreProperties>
</file>